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embeddedFontLst>
    <p:embeddedFont>
      <p:font typeface="IBM Plex Sans"/>
      <p:regular r:id="rId32"/>
      <p:bold r:id="rId33"/>
      <p:italic r:id="rId34"/>
      <p:boldItalic r:id="rId35"/>
    </p:embeddedFont>
    <p:embeddedFont>
      <p:font typeface="Roboto"/>
      <p:regular r:id="rId36"/>
      <p:bold r:id="rId37"/>
      <p:italic r:id="rId38"/>
      <p:boldItalic r:id="rId39"/>
    </p:embeddedFont>
    <p:embeddedFont>
      <p:font typeface="Arbutus Slab"/>
      <p:regular r:id="rId40"/>
    </p:embeddedFont>
    <p:embeddedFont>
      <p:font typeface="Poppins Medium"/>
      <p:regular r:id="rId41"/>
      <p:bold r:id="rId42"/>
      <p:italic r:id="rId43"/>
      <p:boldItalic r:id="rId44"/>
    </p:embeddedFont>
    <p:embeddedFont>
      <p:font typeface="DM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rbutusSlab-regular.fntdata"/><Relationship Id="rId20" Type="http://schemas.openxmlformats.org/officeDocument/2006/relationships/slide" Target="slides/slide14.xml"/><Relationship Id="rId42" Type="http://schemas.openxmlformats.org/officeDocument/2006/relationships/font" Target="fonts/PoppinsMedium-bold.fntdata"/><Relationship Id="rId41" Type="http://schemas.openxmlformats.org/officeDocument/2006/relationships/font" Target="fonts/PoppinsMedium-regular.fntdata"/><Relationship Id="rId22" Type="http://schemas.openxmlformats.org/officeDocument/2006/relationships/slide" Target="slides/slide16.xml"/><Relationship Id="rId44" Type="http://schemas.openxmlformats.org/officeDocument/2006/relationships/font" Target="fonts/PoppinsMedium-boldItalic.fntdata"/><Relationship Id="rId21" Type="http://schemas.openxmlformats.org/officeDocument/2006/relationships/slide" Target="slides/slide15.xml"/><Relationship Id="rId43" Type="http://schemas.openxmlformats.org/officeDocument/2006/relationships/font" Target="fonts/PoppinsMedium-italic.fntdata"/><Relationship Id="rId24" Type="http://schemas.openxmlformats.org/officeDocument/2006/relationships/slide" Target="slides/slide18.xml"/><Relationship Id="rId46" Type="http://schemas.openxmlformats.org/officeDocument/2006/relationships/font" Target="fonts/DMSans-bold.fntdata"/><Relationship Id="rId23" Type="http://schemas.openxmlformats.org/officeDocument/2006/relationships/slide" Target="slides/slide17.xml"/><Relationship Id="rId45" Type="http://schemas.openxmlformats.org/officeDocument/2006/relationships/font" Target="fonts/DMSans-regular.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48" Type="http://schemas.openxmlformats.org/officeDocument/2006/relationships/font" Target="fonts/DMSans-boldItalic.fntdata"/><Relationship Id="rId25" Type="http://schemas.openxmlformats.org/officeDocument/2006/relationships/slide" Target="slides/slide19.xml"/><Relationship Id="rId47" Type="http://schemas.openxmlformats.org/officeDocument/2006/relationships/font" Target="fonts/DMSans-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IBMPlexSans-bold.fntdata"/><Relationship Id="rId10" Type="http://schemas.openxmlformats.org/officeDocument/2006/relationships/slide" Target="slides/slide4.xml"/><Relationship Id="rId32" Type="http://schemas.openxmlformats.org/officeDocument/2006/relationships/font" Target="fonts/IBMPlexSans-regular.fntdata"/><Relationship Id="rId13" Type="http://schemas.openxmlformats.org/officeDocument/2006/relationships/slide" Target="slides/slide7.xml"/><Relationship Id="rId35" Type="http://schemas.openxmlformats.org/officeDocument/2006/relationships/font" Target="fonts/IBMPlexSans-boldItalic.fntdata"/><Relationship Id="rId12" Type="http://schemas.openxmlformats.org/officeDocument/2006/relationships/slide" Target="slides/slide6.xml"/><Relationship Id="rId34" Type="http://schemas.openxmlformats.org/officeDocument/2006/relationships/font" Target="fonts/IBMPlexSans-italic.fntdata"/><Relationship Id="rId15" Type="http://schemas.openxmlformats.org/officeDocument/2006/relationships/slide" Target="slides/slide9.xml"/><Relationship Id="rId37" Type="http://schemas.openxmlformats.org/officeDocument/2006/relationships/font" Target="fonts/Roboto-bold.fntdata"/><Relationship Id="rId14" Type="http://schemas.openxmlformats.org/officeDocument/2006/relationships/slide" Target="slides/slide8.xml"/><Relationship Id="rId36" Type="http://schemas.openxmlformats.org/officeDocument/2006/relationships/font" Target="fonts/Roboto-regular.fntdata"/><Relationship Id="rId17" Type="http://schemas.openxmlformats.org/officeDocument/2006/relationships/slide" Target="slides/slide11.xml"/><Relationship Id="rId39" Type="http://schemas.openxmlformats.org/officeDocument/2006/relationships/font" Target="fonts/Roboto-boldItalic.fntdata"/><Relationship Id="rId16" Type="http://schemas.openxmlformats.org/officeDocument/2006/relationships/slide" Target="slides/slide10.xml"/><Relationship Id="rId38" Type="http://schemas.openxmlformats.org/officeDocument/2006/relationships/font" Target="fonts/Roboto-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8c3d693c63_2_7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27" name="Google Shape;127;g38c3d693c63_2_7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1.7.2013</a:t>
            </a:r>
            <a:endParaRPr/>
          </a:p>
        </p:txBody>
      </p:sp>
      <p:sp>
        <p:nvSpPr>
          <p:cNvPr id="128" name="Google Shape;128;g38c3d693c63_2_7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8c3d693c63_2_7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Opening:</a:t>
            </a:r>
            <a:endParaRPr/>
          </a:p>
          <a:p>
            <a:pPr indent="0" lvl="0" marL="0" rtl="0" algn="l">
              <a:spcBef>
                <a:spcPts val="0"/>
              </a:spcBef>
              <a:spcAft>
                <a:spcPts val="0"/>
              </a:spcAft>
              <a:buNone/>
            </a:pPr>
            <a:r>
              <a:rPr lang="en"/>
              <a:t>"Good morning, everyone, and thank you for joining me today. My name is Kyle Atkins, and I’ll be talking with you about one of the most important crossroads we face in healthcare innovation—how we can harness AI responsibly through ethics and strategy."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Set the tone:</a:t>
            </a:r>
            <a:endParaRPr/>
          </a:p>
          <a:p>
            <a:pPr indent="0" lvl="0" marL="0" rtl="0" algn="l">
              <a:spcBef>
                <a:spcPts val="0"/>
              </a:spcBef>
              <a:spcAft>
                <a:spcPts val="0"/>
              </a:spcAft>
              <a:buNone/>
            </a:pPr>
            <a:r>
              <a:rPr lang="en"/>
              <a:t>"The title of this talk says it all: ethics and strategy. Because when it comes to AI, the technology itself isn’t the hard part—it’s how we, as leaders, ensure it’s implemented in a way that builds resilience and trust in our systems."</a:t>
            </a:r>
            <a:endParaRPr/>
          </a:p>
        </p:txBody>
      </p:sp>
      <p:sp>
        <p:nvSpPr>
          <p:cNvPr id="130" name="Google Shape;130;g38c3d693c63_2_7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31" name="Google Shape;131;g38c3d693c63_2_7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8c3d693c63_2_8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38" name="Google Shape;138;g38c3d693c63_2_8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139" name="Google Shape;139;g38c3d693c63_2_8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g38c3d693c63_2_8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Introduce structure:</a:t>
            </a:r>
            <a:endParaRPr/>
          </a:p>
          <a:p>
            <a:pPr indent="0" lvl="0" marL="0" rtl="0" algn="l">
              <a:spcBef>
                <a:spcPts val="0"/>
              </a:spcBef>
              <a:spcAft>
                <a:spcPts val="0"/>
              </a:spcAft>
              <a:buNone/>
            </a:pPr>
            <a:r>
              <a:rPr lang="en"/>
              <a:t>"Here’s the roadmap for our conversation today. We’ll explore four key areas that shape how AI can be both ethical and strategic in healthcare."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Walk through takeaways: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we’ll look at how to develop an AI governance strategy—because policies and oversight are what keep AI aligned with our values."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 we’ll examine methods to minimize bias and risk, since AI can unintentionally reinforce inequities if we’re not careful."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"Third, we’ll talk about balancing innovation and trust—because the best technology fails if the workforce doesn’t buy in."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finally, we’ll anchor all of this in real-world case studies, both successes and failures, so we can take away lessons that apply directly to our organizations."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Transition:</a:t>
            </a:r>
            <a:endParaRPr/>
          </a:p>
          <a:p>
            <a:pPr indent="0" lvl="0" marL="0" rtl="0" algn="l">
              <a:spcBef>
                <a:spcPts val="0"/>
              </a:spcBef>
              <a:spcAft>
                <a:spcPts val="0"/>
              </a:spcAft>
              <a:buNone/>
            </a:pPr>
            <a:r>
              <a:rPr lang="en"/>
              <a:t>"But before we dig into frameworks and strategies, I want to ground us in a recent study that shows just how powerful—and risky—AI can be when compared directly with human physicians."</a:t>
            </a:r>
            <a:endParaRPr/>
          </a:p>
        </p:txBody>
      </p:sp>
      <p:sp>
        <p:nvSpPr>
          <p:cNvPr id="141" name="Google Shape;141;g38c3d693c63_2_8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42" name="Google Shape;142;g38c3d693c63_2_8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8c3d693c63_0_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53" name="Google Shape;153;g38c3d693c63_0_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154" name="Google Shape;154;g38c3d693c63_0_9: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g38c3d693c63_0_9: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Opening / Transition:</a:t>
            </a:r>
            <a:endParaRPr/>
          </a:p>
          <a:p>
            <a:pPr indent="0" lvl="0" marL="0" rtl="0" algn="l">
              <a:spcBef>
                <a:spcPts val="0"/>
              </a:spcBef>
              <a:spcAft>
                <a:spcPts val="0"/>
              </a:spcAft>
              <a:buNone/>
            </a:pPr>
            <a:r>
              <a:rPr lang="en"/>
              <a:t>"Now that we’ve identified the structure—who needs to be at the table—let’s talk about how governance actually plays out in practice. Governance is not just another committee. It has to show up in policies, partner expectations, and regular monitoring."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Policies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first element is Policies. These are your playbook. Just like you have policies for purchasing, credentialing, or clinical protocols, you need policies that define how AI is evaluated and adopted."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"Policies should set standards for ethics, patient impact, safety, and return on investment. Having these criteria up front ensures that every AI proposal is judged fairly, consistently, and transparently—whether it comes from a vendor or from internal innovation."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Industry Partner Assessments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 Industry Partner Assessments. In value analysis, we already evaluate vendors for cost, quality, and outcomes. AI raises the bar—we also need vendors to demonstrate transparency, bias testing, and explainability."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"Ask questions like: Can you explain how this model works in plain language? What data was it trained on? Have you audited it for bias? How do you plan to monitor performance once it’s live?"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a vendor can’t provide those answers, then their solution is not ready for healthcare."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Audits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third, Audits. AI isn’t set-it-and-forget-it. Even the best models drift over time—data changes, populations change, workflows change. Regular audits are the safety net."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audits should check both technical accuracy and fairness. It’s not enough for the model to be 95% accurate overall—if that accuracy drops significantly for certain patient populations, that’s a governance failure."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building auditing into the governance process—monthly, quarterly, or tied to key performance cycles—we keep AI accountable long after implementation."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Closing / Transition:</a:t>
            </a:r>
            <a:endParaRPr/>
          </a:p>
          <a:p>
            <a:pPr indent="0" lvl="0" marL="0" rtl="0" algn="l">
              <a:spcBef>
                <a:spcPts val="0"/>
              </a:spcBef>
              <a:spcAft>
                <a:spcPts val="0"/>
              </a:spcAft>
              <a:buNone/>
            </a:pPr>
            <a:r>
              <a:rPr lang="en"/>
              <a:t>"So governance in action looks like this: clear policies, strong vendor accountability, and ongoing audits. These are the mechanics that turn structure into impact. But to make governance effective, we also need simple tools—checklists, grids, and templates—that help leaders and teams apply these principles consistently. That’s what we’ll cover next."</a:t>
            </a:r>
            <a:endParaRPr/>
          </a:p>
        </p:txBody>
      </p:sp>
      <p:sp>
        <p:nvSpPr>
          <p:cNvPr id="156" name="Google Shape;156;g38c3d693c63_0_9: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57" name="Google Shape;157;g38c3d693c63_0_9: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8c3d693c63_0_3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65" name="Google Shape;165;g38c3d693c63_0_3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166" name="Google Shape;166;g38c3d693c63_0_31: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g38c3d693c63_0_31: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Opening / Transition:</a:t>
            </a:r>
            <a:endParaRPr/>
          </a:p>
          <a:p>
            <a:pPr indent="0" lvl="0" marL="0" rtl="0" algn="l">
              <a:spcBef>
                <a:spcPts val="0"/>
              </a:spcBef>
              <a:spcAft>
                <a:spcPts val="0"/>
              </a:spcAft>
              <a:buNone/>
            </a:pPr>
            <a:r>
              <a:rPr lang="en"/>
              <a:t>"Now that we’ve identified the structure—who needs to be at the table—let’s talk about how governance actually plays out in practice. Governance is not just another committee. It has to show up in policies, partner expectations, and regular monitoring."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Policies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first element is Policies. These are your playbook. Just like you have policies for purchasing, credentialing, or clinical protocols, you need policies that define how AI is evaluated and adopted."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"Policies should set standards for ethics, patient impact, safety, and return on investment. Having these criteria up front ensures that every AI proposal is judged fairly, consistently, and transparently—whether it comes from a vendor or from internal innovation."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Industry Partner Assessments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 Industry Partner Assessments. In value analysis, we already evaluate vendors for cost, quality, and outcomes. AI raises the bar—we also need vendors to demonstrate transparency, bias testing, and explainability."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"Ask questions like: Can you explain how this model works in plain language? What data was it trained on? Have you audited it for bias? How do you plan to monitor performance once it’s live?"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a vendor can’t provide those answers, then their solution is not ready for healthcare."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Audits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third, Audits. AI isn’t set-it-and-forget-it. Even the best models drift over time—data changes, populations change, workflows change. Regular audits are the safety net."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audits should check both technical accuracy and fairness. It’s not enough for the model to be 95% accurate overall—if that accuracy drops significantly for certain patient populations, that’s a governance failure."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building auditing into the governance process—monthly, quarterly, or tied to key performance cycles—we keep AI accountable long after implementation."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Closing / Transition:</a:t>
            </a:r>
            <a:endParaRPr/>
          </a:p>
          <a:p>
            <a:pPr indent="0" lvl="0" marL="0" rtl="0" algn="l">
              <a:spcBef>
                <a:spcPts val="0"/>
              </a:spcBef>
              <a:spcAft>
                <a:spcPts val="0"/>
              </a:spcAft>
              <a:buNone/>
            </a:pPr>
            <a:r>
              <a:rPr lang="en"/>
              <a:t>"So governance in action looks like this: clear policies, strong vendor accountability, and ongoing audits. These are the mechanics that turn structure into impact. But to make governance effective, we also need simple tools—checklists, grids, and templates—that help leaders and teams apply these principles consistently. That’s what we’ll cover next."</a:t>
            </a:r>
            <a:endParaRPr/>
          </a:p>
        </p:txBody>
      </p:sp>
      <p:sp>
        <p:nvSpPr>
          <p:cNvPr id="168" name="Google Shape;168;g38c3d693c63_0_31: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69" name="Google Shape;169;g38c3d693c63_0_31: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8c3d693c63_0_37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76" name="Google Shape;176;g38c3d693c63_0_37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177" name="Google Shape;177;g38c3d693c63_0_378:notes"/>
          <p:cNvSpPr/>
          <p:nvPr>
            <p:ph idx="3"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38c3d693c63_0_378: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Core Concept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"Governance is the bridge between ethics and outcomes. Ethics tells us what matters, outcomes are what we want to achieve, and governance is the structure that connects the two."</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healthcare, governance means the system of policies, people, and processes that ensure AI is implemented responsibly."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Why Governance Matters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"Without governance, AI can drift away from its original intent—like the population-health algorithm we saw earlier. With governance, we create guardrails that make sure every AI tool is aligned with our organization’s mission, values, and patients’ needs."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"Think of governance as a playbook: Who approves AI tools? How do we test them for bias? Who monitors outcomes over time? And how do we communicate openly with clinicians, staff, and patients?"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Bridge Metaphor (Visual Connection)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"That’s why I like the bridge metaphor you see here. On one side, we have ethics—the ‘why.’ On the other, outcomes—the value we want to deliver: resilience, efficiency, better care. But the only way to cross from one side to the other is through governance—the ‘how.’"</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Value Analysis Relevance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value analysis professionals, governance is essential. You are often at the intersection of clinical, financial, and operational decisions. AI governance ensures that the tools you evaluate don’t just look good on paper—they are safe, ethical, and sustainable in practice."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Closing / Transition:</a:t>
            </a:r>
            <a:endParaRPr/>
          </a:p>
          <a:p>
            <a:pPr indent="0" lvl="0" marL="0" rtl="0" algn="l">
              <a:spcBef>
                <a:spcPts val="0"/>
              </a:spcBef>
              <a:spcAft>
                <a:spcPts val="0"/>
              </a:spcAft>
              <a:buNone/>
            </a:pPr>
            <a:r>
              <a:rPr lang="en"/>
              <a:t>"So AI governance isn’t just a committee or a policy—it’s the connective tissue that makes ethical AI real. Next, let’s talk about what governance actually looks like in practice, starting with the structures that make it work."</a:t>
            </a:r>
            <a:endParaRPr/>
          </a:p>
        </p:txBody>
      </p:sp>
      <p:sp>
        <p:nvSpPr>
          <p:cNvPr id="179" name="Google Shape;179;g38c3d693c63_0_378: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80" name="Google Shape;180;g38c3d693c63_0_378: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8c3d693c63_2_10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98" name="Google Shape;198;g38c3d693c63_2_10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199" name="Google Shape;199;g38c3d693c63_2_10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g38c3d693c63_2_10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Hook:</a:t>
            </a:r>
            <a:endParaRPr/>
          </a:p>
          <a:p>
            <a:pPr indent="0" lvl="0" marL="0" rtl="0" algn="l">
              <a:spcBef>
                <a:spcPts val="0"/>
              </a:spcBef>
              <a:spcAft>
                <a:spcPts val="0"/>
              </a:spcAft>
              <a:buNone/>
            </a:pPr>
            <a:r>
              <a:rPr lang="en"/>
              <a:t>"Researchers in Texas asked a fascinating question: if you compare responses from physicians with responses from an AI chatbot—who do patients think does better?"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Overview:</a:t>
            </a:r>
            <a:endParaRPr/>
          </a:p>
          <a:p>
            <a:pPr indent="0" lvl="0" marL="0" rtl="0" algn="l">
              <a:spcBef>
                <a:spcPts val="0"/>
              </a:spcBef>
              <a:spcAft>
                <a:spcPts val="0"/>
              </a:spcAft>
              <a:buNone/>
            </a:pPr>
            <a:r>
              <a:rPr lang="en"/>
              <a:t>"The study pulled real patient questions from a public forum and had physicians and an AI chatbot provide responses. Then, independent reviewers compared the two sets of answers."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Result:</a:t>
            </a:r>
            <a:endParaRPr/>
          </a:p>
          <a:p>
            <a:pPr indent="0" lvl="0" marL="0" rtl="0" algn="l">
              <a:spcBef>
                <a:spcPts val="0"/>
              </a:spcBef>
              <a:spcAft>
                <a:spcPts val="0"/>
              </a:spcAft>
              <a:buNone/>
            </a:pPr>
            <a:r>
              <a:rPr lang="en"/>
              <a:t>"The findings were eye-opening: nearly 79% of the time, evaluators actually preferred the chatbot’s responses. They rated the AI answers as higher quality and more empathetic than those of human physicians."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Implication:</a:t>
            </a:r>
            <a:endParaRPr/>
          </a:p>
          <a:p>
            <a:pPr indent="0" lvl="0" marL="0" rtl="0" algn="l">
              <a:spcBef>
                <a:spcPts val="0"/>
              </a:spcBef>
              <a:spcAft>
                <a:spcPts val="0"/>
              </a:spcAft>
              <a:buNone/>
            </a:pPr>
            <a:r>
              <a:rPr lang="en"/>
              <a:t>"On the surface, this might sound like a win for AI—but it raises a serious ethical question. If patients perceive AI as more empathetic than their doctors, what happens when those AI responses are wrong, biased, or lacking clinical context? Who is accountable?"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Anchor the lesson from the case study:</a:t>
            </a:r>
            <a:endParaRPr/>
          </a:p>
          <a:p>
            <a:pPr indent="0" lvl="0" marL="0" rtl="0" algn="l">
              <a:spcBef>
                <a:spcPts val="0"/>
              </a:spcBef>
              <a:spcAft>
                <a:spcPts val="0"/>
              </a:spcAft>
              <a:buNone/>
            </a:pPr>
            <a:r>
              <a:rPr lang="en"/>
              <a:t>"So what does this study actually tell us? It shows that people can quickly build trust in AI—even to the point of preferring its empathy and quality over physicians. But trust without accountability is dangerous."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Pose the challenge:</a:t>
            </a:r>
            <a:endParaRPr/>
          </a:p>
          <a:p>
            <a:pPr indent="0" lvl="0" marL="0" rtl="0" algn="l">
              <a:spcBef>
                <a:spcPts val="0"/>
              </a:spcBef>
              <a:spcAft>
                <a:spcPts val="0"/>
              </a:spcAft>
              <a:buNone/>
            </a:pPr>
            <a:r>
              <a:rPr lang="en"/>
              <a:t>"If AI can win hearts so quickly, then leaders in healthcare must be proactive in ensuring those tools are transparent, accountable, and equitable. Otherwise, misplaced trust could lead to harm."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Bridge to ethics framework:</a:t>
            </a:r>
            <a:endParaRPr/>
          </a:p>
          <a:p>
            <a:pPr indent="0" lvl="0" marL="0" rtl="0" algn="l">
              <a:spcBef>
                <a:spcPts val="0"/>
              </a:spcBef>
              <a:spcAft>
                <a:spcPts val="0"/>
              </a:spcAft>
              <a:buNone/>
            </a:pPr>
            <a:r>
              <a:rPr lang="en"/>
              <a:t>"This is why ethics can’t be a box we check later. It has to be baked into the foundation of AI strategy. Let’s look at the key ethical principles we need to hold as non-negotiables in healthcare AI."</a:t>
            </a:r>
            <a:endParaRPr/>
          </a:p>
        </p:txBody>
      </p:sp>
      <p:sp>
        <p:nvSpPr>
          <p:cNvPr id="201" name="Google Shape;201;g38c3d693c63_2_10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02" name="Google Shape;202;g38c3d693c63_2_10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8c3d693c63_2_10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17" name="Google Shape;217;g38c3d693c63_2_10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218" name="Google Shape;218;g38c3d693c63_2_10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g38c3d693c63_2_10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As we move forward, let’s consider a profound statement: “AI may outshine us in empathy and efficiency, but without ethics, it cannot outlast us in trust.”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[Pause briefly to let the statement resonate.]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sentence captures a crucial insight. While AI has shown remarkable capabilities, especially in empathy and efficiency—as we've seen from the study where chatbot responses were preferred for their quality and empathy—ethics form the cornerstone of sustainable trust.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[Emphasize the importance of ethics.]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Trust isn't just about delivering empathetic responses; it’s about ensuring that AI operates within an ethical framework that people can rely on. Without ethics, even the most efficient AI systems may fail to gain long-term trust from users.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[Pause for a moment of reflection before transitioning to the next slide.]</a:t>
            </a:r>
            <a:endParaRPr/>
          </a:p>
        </p:txBody>
      </p:sp>
      <p:sp>
        <p:nvSpPr>
          <p:cNvPr id="220" name="Google Shape;220;g38c3d693c63_2_10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21" name="Google Shape;221;g38c3d693c63_2_10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8c3d693c63_2_12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27" name="Google Shape;227;g38c3d693c63_2_12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228" name="Google Shape;228;g38c3d693c63_2_12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g38c3d693c63_2_1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Opening / Transition:</a:t>
            </a:r>
            <a:endParaRPr/>
          </a:p>
          <a:p>
            <a:pPr indent="0" lvl="0" marL="0" rtl="0" algn="l">
              <a:spcBef>
                <a:spcPts val="0"/>
              </a:spcBef>
              <a:spcAft>
                <a:spcPts val="0"/>
              </a:spcAft>
              <a:buNone/>
            </a:pPr>
            <a:r>
              <a:rPr lang="en"/>
              <a:t>"The chatbot study shows us something powerful—patients are willing to trust AI even when it hasn’t proven itself in the same way human clinicians have. That means we have a responsibility as leaders. Every move with AI should start with ethics. Let’s walk through the four principles that must guide 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Transparency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transparency. AI can’t be a black box in healthcare. If clinicians can’t see how a tool arrives at its recommendation, they’ll either distrust it or, even worse, trust it blindly without questioning. Neither is safe."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"Transparency means explainability—dashboards, confidence scores, or at least plain-language outputs that allow us to understand the ‘why’ behind the answer."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"It’s not just about building trust—it’s about protecting patient safety."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Accountability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 accountability. AI doesn’t replace human judgment. We still need clear oversight and responsibility for every decision."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a model misclassifies a patient or recommends the wrong treatment, who is accountable? The AI industry partner? The IT team? The physician?"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"Leadership must set that chain of responsibility from the start. AI doesn’t absolve us of accountability—it sharpens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Bias Mitigation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"Third, bias mitigation. We have to assume bias is baked into every dataset. Bias comes from history, from who is included or excluded, and from how we label data."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"Left unchecked, AI can reinforce disparities in outcomes—whether that’s race, gender, socioeconomic status, or even geography."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"Bias mitigation means continuously testing for inequities, retraining models, and auditing results. It’s not a one-time step—it’s an ongoing responsibility."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Patient Autonomy &amp; Trust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finally, patient autonomy and trust. AI should never undermine the clinician–patient relationship. Patients deserve to know when AI is being used in their care."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"AI should enhance informed consent, not replace it. It should support shared decision-making, not dictate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"Trust grows when patients feel respected, and if AI is implemented in a way that feels hidden or imposed, that trust evaporates quickly."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Closing / Transition:</a:t>
            </a:r>
            <a:endParaRPr/>
          </a:p>
          <a:p>
            <a:pPr indent="0" lvl="0" marL="0" rtl="0" algn="l">
              <a:spcBef>
                <a:spcPts val="0"/>
              </a:spcBef>
              <a:spcAft>
                <a:spcPts val="0"/>
              </a:spcAft>
              <a:buNone/>
            </a:pPr>
            <a:r>
              <a:rPr lang="en"/>
              <a:t>"So these four principles—transparency, accountability, bias mitigation, and patient autonomy—are not optional extras. They’re the ethical foundation we must build before we talk strategy. Next, let’s see what happens when organizations try to implement AI without these guardrails in place."</a:t>
            </a:r>
            <a:endParaRPr/>
          </a:p>
        </p:txBody>
      </p:sp>
      <p:sp>
        <p:nvSpPr>
          <p:cNvPr id="230" name="Google Shape;230;g38c3d693c63_2_12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31" name="Google Shape;231;g38c3d693c63_2_12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8c3d693c63_2_16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66" name="Google Shape;266;g38c3d693c63_2_16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267" name="Google Shape;267;g38c3d693c63_2_16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g38c3d693c63_2_16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When those guardrails aren’t in place, the results can be devastating—not because the technology fails, but because it succeeds in the wrong way. Let’s look at a case where an AI system worked exactly as designed… but because ethics were ignored, it produced inequitable and harmful outcomes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happened:</a:t>
            </a:r>
            <a:endParaRPr/>
          </a:p>
          <a:p>
            <a:pPr indent="0" lvl="0" marL="0" rtl="0" algn="l">
              <a:spcBef>
                <a:spcPts val="0"/>
              </a:spcBef>
              <a:spcAft>
                <a:spcPts val="0"/>
              </a:spcAft>
              <a:buNone/>
            </a:pPr>
            <a:r>
              <a:rPr lang="en"/>
              <a:t>"This was a population health risk algorithm used by hospitals across the U.S. Its purpose was to identify high-risk patients for care-management programs. On paper, it worked—it stratified patients and flagged those at higher risk. But the algorithm used future healthcare cost as a proxy for patient need."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outcome:</a:t>
            </a:r>
            <a:endParaRPr/>
          </a:p>
          <a:p>
            <a:pPr indent="0" lvl="0" marL="0" rtl="0" algn="l">
              <a:spcBef>
                <a:spcPts val="0"/>
              </a:spcBef>
              <a:spcAft>
                <a:spcPts val="0"/>
              </a:spcAft>
              <a:buNone/>
            </a:pPr>
            <a:r>
              <a:rPr lang="en"/>
              <a:t>"The problem was that cost doesn’t always equal illness. At the same risk score, Black patients were significantly sicker than White patients. Because of the cost proxy, the algorithm only flagged about 17.7% of high-need Black patients, when in reality nearly 46.5% should have been identified if the model was based on actual illness."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Ethical breakdown: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Transparency: "Clinicians and administrators weren’t told the true target variable—the algorithm was optimizing cost, not health. That lack of visibility obscured inequities."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Accountability: "No governance structure existed to catch the problem before it scaled across millions of patients."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Bias mitigation: "No subgroup audits were performed, so racial disparities were baked in from day 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Trust: "Ultimately, this undermined equitable access to services and eroded trust, particularly for marginalized communities."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That algorithm did what it was built to do—but it was built on the wrong foundation. It reminds us that just because AI works doesn’t mean it works ethically. The good news is, when these principles are applied the right way, the outcomes can be transformative. Let’s look at a success story where AI strengthened both clinical performance and patient trust.</a:t>
            </a:r>
            <a:endParaRPr/>
          </a:p>
        </p:txBody>
      </p:sp>
      <p:sp>
        <p:nvSpPr>
          <p:cNvPr id="269" name="Google Shape;269;g38c3d693c63_2_16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70" name="Google Shape;270;g38c3d693c63_2_16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8c3d693c63_2_17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79" name="Google Shape;279;g38c3d693c63_2_17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280" name="Google Shape;280;g38c3d693c63_2_17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g38c3d693c63_2_17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"Now let’s look at a success story—an example where AI was aligned with ethical principles and delivered measurable value."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happened:</a:t>
            </a:r>
            <a:endParaRPr/>
          </a:p>
          <a:p>
            <a:pPr indent="0" lvl="0" marL="0" rtl="0" algn="l">
              <a:spcBef>
                <a:spcPts val="0"/>
              </a:spcBef>
              <a:spcAft>
                <a:spcPts val="0"/>
              </a:spcAft>
              <a:buNone/>
            </a:pPr>
            <a:r>
              <a:rPr lang="en"/>
              <a:t>"Viz.ai developed a stroke triage platform that identifies large-vessel occlusions using imaging and then immediately alerts the stroke team through a secure mobile communication 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outcome:</a:t>
            </a:r>
            <a:endParaRPr/>
          </a:p>
          <a:p>
            <a:pPr indent="0" lvl="0" marL="0" rtl="0" algn="l">
              <a:spcBef>
                <a:spcPts val="0"/>
              </a:spcBef>
              <a:spcAft>
                <a:spcPts val="0"/>
              </a:spcAft>
              <a:buNone/>
            </a:pPr>
            <a:r>
              <a:rPr lang="en"/>
              <a:t>"At one center, this tool cut treatment times dramatically: door-to-groin time dropped by 39% during off-hours and by 32% overall. That’s minutes saved when we know every minute equals brain tissue in stroke care. These improvements accelerated life-saving interventions and directly supported patient outcomes."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Ethical alignment: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Transparency: "The workflow was clear and measurable, with metrics like time-to-treatment tracked and reported."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Accountability: "Clinicians remained the final decision-makers; the AI functioned as a communication and coordination tool, not as a replacement."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Bias mitigation: "Process times were monitored across different pathways—direct-arrival patients and transfer patients—ensuring equity in workflow gains."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Trust: "Because the system improved outcomes and supported clinicians, it built trust among both patients and providers."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contrast couldn’t be clearer: one system eroded equity and trust, the other enhanced both. That’s the difference ethics makes. Now that we’ve seen the stakes, let’s move into strategy—how we as leaders can embed these principles into every AI initiative we evaluate or implement.</a:t>
            </a:r>
            <a:endParaRPr/>
          </a:p>
        </p:txBody>
      </p:sp>
      <p:sp>
        <p:nvSpPr>
          <p:cNvPr id="282" name="Google Shape;282;g38c3d693c63_2_17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83" name="Google Shape;283;g38c3d693c63_2_17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8c3d693c63_2_18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92" name="Google Shape;292;g38c3d693c63_2_18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293" name="Google Shape;293;g38c3d693c63_2_18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g38c3d693c63_2_18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"So far, we’ve talked about ethics—the principles that must guide every use of AI. But principles on their own aren’t enough. The real question is: how do we move from why to how? That’s where governance comes in."</a:t>
            </a:r>
            <a:endParaRPr/>
          </a:p>
        </p:txBody>
      </p:sp>
      <p:sp>
        <p:nvSpPr>
          <p:cNvPr id="295" name="Google Shape;295;g38c3d693c63_2_18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96" name="Google Shape;296;g38c3d693c63_2_18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8c3d693c63_2_19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02" name="Google Shape;302;g38c3d693c63_2_19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303" name="Google Shape;303;g38c3d693c63_2_19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g38c3d693c63_2_19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Core Concept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"Governance is the bridge between ethics and outcomes. Ethics tells us what matters, outcomes are what we want to achieve, and governance is the structure that connects the two."</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healthcare, governance means the system of policies, people, and processes that ensure AI is implemented responsibly."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Why Governance Matters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"Without governance, AI can drift away from its original intent—like the population-health algorithm we saw earlier. With governance, we create guardrails that make sure every AI tool is aligned with our organization’s mission, values, and patients’ needs."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"Think of governance as a playbook: Who approves AI tools? How do we test them for bias? Who monitors outcomes over time? And how do we communicate openly with clinicians, staff, and patients?"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Bridge Metaphor (Visual Connection)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"That’s why I like the bridge metaphor you see here. On one side, we have ethics—the ‘why.’ On the other, outcomes—the value we want to deliver: resilience, efficiency, better care. But the only way to cross from one side to the other is through governance—the ‘how.’"</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Value Analysis Relevance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value analysis professionals, governance is essential. You are often at the intersection of clinical, financial, and operational decisions. AI governance ensures that the tools you evaluate don’t just look good on paper—they are safe, ethical, and sustainable in practice."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Closing / Transition:</a:t>
            </a:r>
            <a:endParaRPr/>
          </a:p>
          <a:p>
            <a:pPr indent="0" lvl="0" marL="0" rtl="0" algn="l">
              <a:spcBef>
                <a:spcPts val="0"/>
              </a:spcBef>
              <a:spcAft>
                <a:spcPts val="0"/>
              </a:spcAft>
              <a:buNone/>
            </a:pPr>
            <a:r>
              <a:rPr lang="en"/>
              <a:t>"So AI governance isn’t just a committee or a policy—it’s the connective tissue that makes ethical AI real. Next, let’s talk about what governance actually looks like in practice, starting with the structures that make it work."</a:t>
            </a:r>
            <a:endParaRPr/>
          </a:p>
        </p:txBody>
      </p:sp>
      <p:sp>
        <p:nvSpPr>
          <p:cNvPr id="305" name="Google Shape;305;g38c3d693c63_2_19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06" name="Google Shape;306;g38c3d693c63_2_19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8c3d693c63_2_20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13" name="Google Shape;313;g38c3d693c63_2_20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314" name="Google Shape;314;g38c3d693c63_2_20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g38c3d693c63_2_20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"Once we understand what governance is, the next step is structure. Governance doesn’t happen by accident—it requires the right people at the table."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Key Talking Points: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an Oversight Committee. This cross-functional group should include clinical leaders, supply chain and value analysis professionals, IT, compliance, and risk management. AI touches every corner of the organization, so representation matters."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 Defined Roles. Governance fails when nobody knows who owns what. Who approves new tools? Who monitors performance and bias? Who reports outcomes to leadership? These responsibilities must be explicit."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Executive Sponsorship. Without visible leadership support, governance becomes a paper exercise. An executive sponsor ensures AI governance is taken seriously and has authority across the organization."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Closing / Transition:</a:t>
            </a:r>
            <a:endParaRPr/>
          </a:p>
          <a:p>
            <a:pPr indent="0" lvl="0" marL="0" rtl="0" algn="l">
              <a:spcBef>
                <a:spcPts val="0"/>
              </a:spcBef>
              <a:spcAft>
                <a:spcPts val="0"/>
              </a:spcAft>
              <a:buNone/>
            </a:pPr>
            <a:r>
              <a:rPr lang="en"/>
              <a:t>"With the right structure in place, governance can move from concept to action. Next, let’s look at what governance in action actually looks like—the policies and processes that keep AI aligned with our values over time."</a:t>
            </a:r>
            <a:endParaRPr/>
          </a:p>
        </p:txBody>
      </p:sp>
      <p:sp>
        <p:nvSpPr>
          <p:cNvPr id="316" name="Google Shape;316;g38c3d693c63_2_20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17" name="Google Shape;317;g38c3d693c63_2_20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8c3d693c63_2_22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33" name="Google Shape;333;g38c3d693c63_2_22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334" name="Google Shape;334;g38c3d693c63_2_22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g38c3d693c63_2_2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Opening / Transition:</a:t>
            </a:r>
            <a:endParaRPr/>
          </a:p>
          <a:p>
            <a:pPr indent="0" lvl="0" marL="0" rtl="0" algn="l">
              <a:spcBef>
                <a:spcPts val="0"/>
              </a:spcBef>
              <a:spcAft>
                <a:spcPts val="0"/>
              </a:spcAft>
              <a:buNone/>
            </a:pPr>
            <a:r>
              <a:rPr lang="en"/>
              <a:t>"Now that we’ve identified the structure—who needs to be at the table—let’s talk about how governance actually plays out in practice. Governance is not just another committee. It has to show up in policies, partner expectations, and regular monitoring."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Policies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first element is Policies. These are your playbook. Just like you have policies for purchasing, credentialing, or clinical protocols, you need policies that define how AI is evaluated and adopted."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"Policies should set standards for ethics, patient impact, safety, and return on investment. Having these criteria up front ensures that every AI proposal is judged fairly, consistently, and transparently—whether it comes from a vendor or from internal innovation."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Industry Partner Assessments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 Industry Partner Assessments. In value analysis, we already evaluate vendors for cost, quality, and outcomes. AI raises the bar—we also need vendors to demonstrate transparency, bias testing, and explainability."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"Ask questions like: Can you explain how this model works in plain language? What data was it trained on? Have you audited it for bias? How do you plan to monitor performance once it’s live?"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a vendor can’t provide those answers, then their solution is not ready for healthcare."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Audits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third, Audits. AI isn’t set-it-and-forget-it. Even the best models drift over time—data changes, populations change, workflows change. Regular audits are the safety net."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audits should check both technical accuracy and fairness. It’s not enough for the model to be 95% accurate overall—if that accuracy drops significantly for certain patient populations, that’s a governance failure."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building auditing into the governance process—monthly, quarterly, or tied to key performance cycles—we keep AI accountable long after implementation."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Closing / Transition:</a:t>
            </a:r>
            <a:endParaRPr/>
          </a:p>
          <a:p>
            <a:pPr indent="0" lvl="0" marL="0" rtl="0" algn="l">
              <a:spcBef>
                <a:spcPts val="0"/>
              </a:spcBef>
              <a:spcAft>
                <a:spcPts val="0"/>
              </a:spcAft>
              <a:buNone/>
            </a:pPr>
            <a:r>
              <a:rPr lang="en"/>
              <a:t>"So governance in action looks like this: clear policies, strong vendor accountability, and ongoing audits. These are the mechanics that turn structure into impact. But to make governance effective, we also need simple tools—checklists, grids, and templates—that help leaders and teams apply these principles consistently. That’s what we’ll cover next."</a:t>
            </a:r>
            <a:endParaRPr/>
          </a:p>
        </p:txBody>
      </p:sp>
      <p:sp>
        <p:nvSpPr>
          <p:cNvPr id="336" name="Google Shape;336;g38c3d693c63_2_22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37" name="Google Shape;337;g38c3d693c63_2_22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8c3d693c63_2_24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53" name="Google Shape;353;g38c3d693c63_2_24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354" name="Google Shape;354;g38c3d693c63_2_24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g38c3d693c63_2_24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Opening / Transition:</a:t>
            </a:r>
            <a:endParaRPr/>
          </a:p>
          <a:p>
            <a:pPr indent="0" lvl="0" marL="0" rtl="0" algn="l">
              <a:spcBef>
                <a:spcPts val="0"/>
              </a:spcBef>
              <a:spcAft>
                <a:spcPts val="0"/>
              </a:spcAft>
              <a:buNone/>
            </a:pPr>
            <a:r>
              <a:rPr lang="en"/>
              <a:t>"We’ve talked about governance structures and processes, but here’s where it gets real. To make governance practical, leaders need tools—something they can pick up, apply, and repeat. Let’s look at three key tools that help put governance into action."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AI Implementation Checklist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first tool is an Implementation Checklist. This is essentially a roadmap for AI adoption: define objectives, build a cross-functional team, establish ethical guardrails, train staff, monitor performance, and scale responsibly."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prevents ad hoc adoption—the kind where someone brings in a new AI tool because it’s shiny or trendy. Instead, it ensures every AI initiative follows a consistent, structured path."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Risk Assessment Matrix</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second tool is the Risk Assessment Matrix. This is a structured scoring system across domains like clinical relevance, evidence base, bias and fairness, privacy, cost/ROI, scalability, and post-implementation monitoring."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"Instead of asking, ‘Does this AI feel good?’ you can quantify readiness and risk. For example, if a tool scores below 60, it’s not ready for adoption. If it scores 80+, it’s a strong candidate. This makes governance measurable, not just theoretical."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AI Position Statements &amp; Toolkits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third tool is alignment with position statements and toolkits, like those from AHVAP and other professional organizations. These provide a foundation for ethical, safe, and effective AI adoption across healthcare."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aligning your internal governance with accepted external frameworks, you ensure your practices are not only consistent, but also credible within the broader healthcare community."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Closing / Transition:</a:t>
            </a:r>
            <a:endParaRPr/>
          </a:p>
          <a:p>
            <a:pPr indent="0" lvl="0" marL="0" rtl="0" algn="l">
              <a:spcBef>
                <a:spcPts val="0"/>
              </a:spcBef>
              <a:spcAft>
                <a:spcPts val="0"/>
              </a:spcAft>
              <a:buNone/>
            </a:pPr>
            <a:r>
              <a:rPr lang="en"/>
              <a:t>"So, these three tools—the Implementation Checklist, the Risk Assessment Matrix, and the broader Position Statements and Toolkits—move us from principle to practice. They make governance actionable, repeatable, and credible. Now the question is: how do we balance the push for innovation with the need to build and maintain trust? That’s where we’ll head next."</a:t>
            </a:r>
            <a:endParaRPr/>
          </a:p>
        </p:txBody>
      </p:sp>
      <p:sp>
        <p:nvSpPr>
          <p:cNvPr id="356" name="Google Shape;356;g38c3d693c63_2_24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57" name="Google Shape;357;g38c3d693c63_2_24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8c3d693c63_2_26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72" name="Google Shape;372;g38c3d693c63_2_26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373" name="Google Shape;373;g38c3d693c63_2_26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g38c3d693c63_2_26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Opening / Transition:</a:t>
            </a:r>
            <a:endParaRPr/>
          </a:p>
          <a:p>
            <a:pPr indent="0" lvl="0" marL="0" rtl="0" algn="l">
              <a:spcBef>
                <a:spcPts val="0"/>
              </a:spcBef>
              <a:spcAft>
                <a:spcPts val="0"/>
              </a:spcAft>
              <a:buNone/>
            </a:pPr>
            <a:r>
              <a:rPr lang="en"/>
              <a:t>"We’ve just covered governance tools—checklists, matrices, and frameworks—that keep AI grounded in ethics and structure. But governance alone isn’t enough. As leaders, we face a dual challenge: encouraging innovation while building and maintaining trust. That balance is what allows AI adoption to be both resilient and meaningful."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Encourage Innovation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"Innovation doesn’t happen in a vacuum—it requires safe spaces for experimentation. That means pilot programs, sandbox testing, and encouraging curiosity among teams."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leaders, we should reward curiosity and create environments where staff feel empowered to test new AI tools without fear of failure. The key is to keep these pilots structured within the governance framework so they stay aligned with organizational values."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Build Trust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"Innovation without trust is useless. If staff don’t trust a tool, they won’t use it. If patients don’t trust it, they won’t accept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"Building trust requires transparency—being honest with clinical staff, administrators, and patients about what AI can and cannot do. It means showing not just the benefits, but also the limitations, and explaining how we monitor and safeguard outcomes."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"When people see that governance and transparency are baked into the process, they’re much more willing to embrace innovation."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Maintain Accountability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"Accountability is the glue that holds innovation and trust together. Governance shouldn’t slow things down—it should guide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have to establish ongoing oversight, encourage participation at every level, and celebrate wins while also acknowledging shortfalls. That’s how we build credibility."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"Accountability also means having the courage to identify risks quickly and address them before they undermine the value of the innovation."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Closing / Transition:</a:t>
            </a:r>
            <a:endParaRPr/>
          </a:p>
          <a:p>
            <a:pPr indent="0" lvl="0" marL="0" rtl="0" algn="l">
              <a:spcBef>
                <a:spcPts val="0"/>
              </a:spcBef>
              <a:spcAft>
                <a:spcPts val="0"/>
              </a:spcAft>
              <a:buNone/>
            </a:pPr>
            <a:r>
              <a:rPr lang="en"/>
              <a:t>"So, balancing innovation and trust is about creating safe spaces to innovate, being radically transparent with staff and patients, and keeping governance active throughout the journey. If we can do that, we don’t just adopt AI—we adopt it in a way that builds resilience for the future. Next, let’s shift from balance to practical application—what this looks like when you return to your own organizations."</a:t>
            </a:r>
            <a:endParaRPr/>
          </a:p>
        </p:txBody>
      </p:sp>
      <p:sp>
        <p:nvSpPr>
          <p:cNvPr id="375" name="Google Shape;375;g38c3d693c63_2_26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76" name="Google Shape;376;g38c3d693c63_2_26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8c3d693c63_0_6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89" name="Google Shape;389;g38c3d693c63_0_6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390" name="Google Shape;390;g38c3d693c63_0_613:notes"/>
          <p:cNvSpPr/>
          <p:nvPr>
            <p:ph idx="3"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g38c3d693c63_0_613: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Hook:</a:t>
            </a:r>
            <a:endParaRPr/>
          </a:p>
          <a:p>
            <a:pPr indent="0" lvl="0" marL="0" rtl="0" algn="l">
              <a:spcBef>
                <a:spcPts val="0"/>
              </a:spcBef>
              <a:spcAft>
                <a:spcPts val="0"/>
              </a:spcAft>
              <a:buNone/>
            </a:pPr>
            <a:r>
              <a:rPr lang="en"/>
              <a:t>"Researchers in Texas asked a fascinating question: if you compare responses from physicians with responses from an AI chatbot—who do patients think does better?"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Overview:</a:t>
            </a:r>
            <a:endParaRPr/>
          </a:p>
          <a:p>
            <a:pPr indent="0" lvl="0" marL="0" rtl="0" algn="l">
              <a:spcBef>
                <a:spcPts val="0"/>
              </a:spcBef>
              <a:spcAft>
                <a:spcPts val="0"/>
              </a:spcAft>
              <a:buNone/>
            </a:pPr>
            <a:r>
              <a:rPr lang="en"/>
              <a:t>"The study pulled real patient questions from a public forum and had physicians and an AI chatbot provide responses. Then, independent reviewers compared the two sets of answers."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Result:</a:t>
            </a:r>
            <a:endParaRPr/>
          </a:p>
          <a:p>
            <a:pPr indent="0" lvl="0" marL="0" rtl="0" algn="l">
              <a:spcBef>
                <a:spcPts val="0"/>
              </a:spcBef>
              <a:spcAft>
                <a:spcPts val="0"/>
              </a:spcAft>
              <a:buNone/>
            </a:pPr>
            <a:r>
              <a:rPr lang="en"/>
              <a:t>"The findings were eye-opening: nearly 79% of the time, evaluators actually preferred the chatbot’s responses. They rated the AI answers as higher quality and more empathetic than those of human physicians."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Implication:</a:t>
            </a:r>
            <a:endParaRPr/>
          </a:p>
          <a:p>
            <a:pPr indent="0" lvl="0" marL="0" rtl="0" algn="l">
              <a:spcBef>
                <a:spcPts val="0"/>
              </a:spcBef>
              <a:spcAft>
                <a:spcPts val="0"/>
              </a:spcAft>
              <a:buNone/>
            </a:pPr>
            <a:r>
              <a:rPr lang="en"/>
              <a:t>"On the surface, this might sound like a win for AI—but it raises a serious ethical question. If patients perceive AI as more empathetic than their doctors, what happens when those AI responses are wrong, biased, or lacking clinical context? Who is accountable?"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Anchor the lesson from the case study:</a:t>
            </a:r>
            <a:endParaRPr/>
          </a:p>
          <a:p>
            <a:pPr indent="0" lvl="0" marL="0" rtl="0" algn="l">
              <a:spcBef>
                <a:spcPts val="0"/>
              </a:spcBef>
              <a:spcAft>
                <a:spcPts val="0"/>
              </a:spcAft>
              <a:buNone/>
            </a:pPr>
            <a:r>
              <a:rPr lang="en"/>
              <a:t>"So what does this study actually tell us? It shows that people can quickly build trust in AI—even to the point of preferring its empathy and quality over physicians. But trust without accountability is dangerous."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Pose the challenge:</a:t>
            </a:r>
            <a:endParaRPr/>
          </a:p>
          <a:p>
            <a:pPr indent="0" lvl="0" marL="0" rtl="0" algn="l">
              <a:spcBef>
                <a:spcPts val="0"/>
              </a:spcBef>
              <a:spcAft>
                <a:spcPts val="0"/>
              </a:spcAft>
              <a:buNone/>
            </a:pPr>
            <a:r>
              <a:rPr lang="en"/>
              <a:t>"If AI can win hearts so quickly, then leaders in healthcare must be proactive in ensuring those tools are transparent, accountable, and equitable. Otherwise, misplaced trust could lead to harm."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Bridge to ethics framework:</a:t>
            </a:r>
            <a:endParaRPr/>
          </a:p>
          <a:p>
            <a:pPr indent="0" lvl="0" marL="0" rtl="0" algn="l">
              <a:spcBef>
                <a:spcPts val="0"/>
              </a:spcBef>
              <a:spcAft>
                <a:spcPts val="0"/>
              </a:spcAft>
              <a:buNone/>
            </a:pPr>
            <a:r>
              <a:rPr lang="en"/>
              <a:t>"This is why ethics can’t be a box we check later. It has to be baked into the foundation of AI strategy. Let’s look at the key ethical principles we need to hold as non-negotiables in healthcare AI."</a:t>
            </a:r>
            <a:endParaRPr/>
          </a:p>
        </p:txBody>
      </p:sp>
      <p:sp>
        <p:nvSpPr>
          <p:cNvPr id="392" name="Google Shape;392;g38c3d693c63_0_613: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93" name="Google Shape;393;g38c3d693c63_0_613: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8c3d693c63_0_63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08" name="Google Shape;408;g38c3d693c63_0_63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409" name="Google Shape;409;g38c3d693c63_0_634:notes"/>
          <p:cNvSpPr/>
          <p:nvPr>
            <p:ph idx="3"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0" name="Google Shape;410;g38c3d693c63_0_634: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Hook:</a:t>
            </a:r>
            <a:endParaRPr/>
          </a:p>
          <a:p>
            <a:pPr indent="0" lvl="0" marL="0" rtl="0" algn="l">
              <a:spcBef>
                <a:spcPts val="0"/>
              </a:spcBef>
              <a:spcAft>
                <a:spcPts val="0"/>
              </a:spcAft>
              <a:buNone/>
            </a:pPr>
            <a:r>
              <a:rPr lang="en"/>
              <a:t>"Researchers in Texas asked a fascinating question: if you compare responses from physicians with responses from an AI chatbot—who do patients think does better?"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Overview:</a:t>
            </a:r>
            <a:endParaRPr/>
          </a:p>
          <a:p>
            <a:pPr indent="0" lvl="0" marL="0" rtl="0" algn="l">
              <a:spcBef>
                <a:spcPts val="0"/>
              </a:spcBef>
              <a:spcAft>
                <a:spcPts val="0"/>
              </a:spcAft>
              <a:buNone/>
            </a:pPr>
            <a:r>
              <a:rPr lang="en"/>
              <a:t>"The study pulled real patient questions from a public forum and had physicians and an AI chatbot provide responses. Then, independent reviewers compared the two sets of answers."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Result:</a:t>
            </a:r>
            <a:endParaRPr/>
          </a:p>
          <a:p>
            <a:pPr indent="0" lvl="0" marL="0" rtl="0" algn="l">
              <a:spcBef>
                <a:spcPts val="0"/>
              </a:spcBef>
              <a:spcAft>
                <a:spcPts val="0"/>
              </a:spcAft>
              <a:buNone/>
            </a:pPr>
            <a:r>
              <a:rPr lang="en"/>
              <a:t>"The findings were eye-opening: nearly 79% of the time, evaluators actually preferred the chatbot’s responses. They rated the AI answers as higher quality and more empathetic than those of human physicians."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Implication:</a:t>
            </a:r>
            <a:endParaRPr/>
          </a:p>
          <a:p>
            <a:pPr indent="0" lvl="0" marL="0" rtl="0" algn="l">
              <a:spcBef>
                <a:spcPts val="0"/>
              </a:spcBef>
              <a:spcAft>
                <a:spcPts val="0"/>
              </a:spcAft>
              <a:buNone/>
            </a:pPr>
            <a:r>
              <a:rPr lang="en"/>
              <a:t>"On the surface, this might sound like a win for AI—but it raises a serious ethical question. If patients perceive AI as more empathetic than their doctors, what happens when those AI responses are wrong, biased, or lacking clinical context? Who is accountable?"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Anchor the lesson from the case study:</a:t>
            </a:r>
            <a:endParaRPr/>
          </a:p>
          <a:p>
            <a:pPr indent="0" lvl="0" marL="0" rtl="0" algn="l">
              <a:spcBef>
                <a:spcPts val="0"/>
              </a:spcBef>
              <a:spcAft>
                <a:spcPts val="0"/>
              </a:spcAft>
              <a:buNone/>
            </a:pPr>
            <a:r>
              <a:rPr lang="en"/>
              <a:t>"So what does this study actually tell us? It shows that people can quickly build trust in AI—even to the point of preferring its empathy and quality over physicians. But trust without accountability is dangerous."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Pose the challenge:</a:t>
            </a:r>
            <a:endParaRPr/>
          </a:p>
          <a:p>
            <a:pPr indent="0" lvl="0" marL="0" rtl="0" algn="l">
              <a:spcBef>
                <a:spcPts val="0"/>
              </a:spcBef>
              <a:spcAft>
                <a:spcPts val="0"/>
              </a:spcAft>
              <a:buNone/>
            </a:pPr>
            <a:r>
              <a:rPr lang="en"/>
              <a:t>"If AI can win hearts so quickly, then leaders in healthcare must be proactive in ensuring those tools are transparent, accountable, and equitable. Otherwise, misplaced trust could lead to harm."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Bridge to ethics framework:</a:t>
            </a:r>
            <a:endParaRPr/>
          </a:p>
          <a:p>
            <a:pPr indent="0" lvl="0" marL="0" rtl="0" algn="l">
              <a:spcBef>
                <a:spcPts val="0"/>
              </a:spcBef>
              <a:spcAft>
                <a:spcPts val="0"/>
              </a:spcAft>
              <a:buNone/>
            </a:pPr>
            <a:r>
              <a:rPr lang="en"/>
              <a:t>"This is why ethics can’t be a box we check later. It has to be baked into the foundation of AI strategy. Let’s look at the key ethical principles we need to hold as non-negotiables in healthcare AI."</a:t>
            </a:r>
            <a:endParaRPr/>
          </a:p>
        </p:txBody>
      </p:sp>
      <p:sp>
        <p:nvSpPr>
          <p:cNvPr id="411" name="Google Shape;411;g38c3d693c63_0_634: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12" name="Google Shape;412;g38c3d693c63_0_634: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8c3d693c63_0_65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27" name="Google Shape;427;g38c3d693c63_0_65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428" name="Google Shape;428;g38c3d693c63_0_653:notes"/>
          <p:cNvSpPr/>
          <p:nvPr>
            <p:ph idx="3"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g38c3d693c63_0_653: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Hook:</a:t>
            </a:r>
            <a:endParaRPr/>
          </a:p>
          <a:p>
            <a:pPr indent="0" lvl="0" marL="0" rtl="0" algn="l">
              <a:spcBef>
                <a:spcPts val="0"/>
              </a:spcBef>
              <a:spcAft>
                <a:spcPts val="0"/>
              </a:spcAft>
              <a:buNone/>
            </a:pPr>
            <a:r>
              <a:rPr lang="en"/>
              <a:t>"Researchers in Texas asked a fascinating question: if you compare responses from physicians with responses from an AI chatbot—who do patients think does better?"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Overview:</a:t>
            </a:r>
            <a:endParaRPr/>
          </a:p>
          <a:p>
            <a:pPr indent="0" lvl="0" marL="0" rtl="0" algn="l">
              <a:spcBef>
                <a:spcPts val="0"/>
              </a:spcBef>
              <a:spcAft>
                <a:spcPts val="0"/>
              </a:spcAft>
              <a:buNone/>
            </a:pPr>
            <a:r>
              <a:rPr lang="en"/>
              <a:t>"The study pulled real patient questions from a public forum and had physicians and an AI chatbot provide responses. Then, independent reviewers compared the two sets of answers."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Result:</a:t>
            </a:r>
            <a:endParaRPr/>
          </a:p>
          <a:p>
            <a:pPr indent="0" lvl="0" marL="0" rtl="0" algn="l">
              <a:spcBef>
                <a:spcPts val="0"/>
              </a:spcBef>
              <a:spcAft>
                <a:spcPts val="0"/>
              </a:spcAft>
              <a:buNone/>
            </a:pPr>
            <a:r>
              <a:rPr lang="en"/>
              <a:t>"The findings were eye-opening: nearly 79% of the time, evaluators actually preferred the chatbot’s responses. They rated the AI answers as higher quality and more empathetic than those of human physicians."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Implication:</a:t>
            </a:r>
            <a:endParaRPr/>
          </a:p>
          <a:p>
            <a:pPr indent="0" lvl="0" marL="0" rtl="0" algn="l">
              <a:spcBef>
                <a:spcPts val="0"/>
              </a:spcBef>
              <a:spcAft>
                <a:spcPts val="0"/>
              </a:spcAft>
              <a:buNone/>
            </a:pPr>
            <a:r>
              <a:rPr lang="en"/>
              <a:t>"On the surface, this might sound like a win for AI—but it raises a serious ethical question. If patients perceive AI as more empathetic than their doctors, what happens when those AI responses are wrong, biased, or lacking clinical context? Who is accountable?"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Anchor the lesson from the case study:</a:t>
            </a:r>
            <a:endParaRPr/>
          </a:p>
          <a:p>
            <a:pPr indent="0" lvl="0" marL="0" rtl="0" algn="l">
              <a:spcBef>
                <a:spcPts val="0"/>
              </a:spcBef>
              <a:spcAft>
                <a:spcPts val="0"/>
              </a:spcAft>
              <a:buNone/>
            </a:pPr>
            <a:r>
              <a:rPr lang="en"/>
              <a:t>"So what does this study actually tell us? It shows that people can quickly build trust in AI—even to the point of preferring its empathy and quality over physicians. But trust without accountability is dangerous."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Pose the challenge:</a:t>
            </a:r>
            <a:endParaRPr/>
          </a:p>
          <a:p>
            <a:pPr indent="0" lvl="0" marL="0" rtl="0" algn="l">
              <a:spcBef>
                <a:spcPts val="0"/>
              </a:spcBef>
              <a:spcAft>
                <a:spcPts val="0"/>
              </a:spcAft>
              <a:buNone/>
            </a:pPr>
            <a:r>
              <a:rPr lang="en"/>
              <a:t>"If AI can win hearts so quickly, then leaders in healthcare must be proactive in ensuring those tools are transparent, accountable, and equitable. Otherwise, misplaced trust could lead to harm."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Bridge to ethics framework:</a:t>
            </a:r>
            <a:endParaRPr/>
          </a:p>
          <a:p>
            <a:pPr indent="0" lvl="0" marL="0" rtl="0" algn="l">
              <a:spcBef>
                <a:spcPts val="0"/>
              </a:spcBef>
              <a:spcAft>
                <a:spcPts val="0"/>
              </a:spcAft>
              <a:buNone/>
            </a:pPr>
            <a:r>
              <a:rPr lang="en"/>
              <a:t>"This is why ethics can’t be a box we check later. It has to be baked into the foundation of AI strategy. Let’s look at the key ethical principles we need to hold as non-negotiables in healthcare AI."</a:t>
            </a:r>
            <a:endParaRPr/>
          </a:p>
        </p:txBody>
      </p:sp>
      <p:sp>
        <p:nvSpPr>
          <p:cNvPr id="430" name="Google Shape;430;g38c3d693c63_0_653: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31" name="Google Shape;431;g38c3d693c63_0_653: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8c3d693c63_0_67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46" name="Google Shape;446;g38c3d693c63_0_67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447" name="Google Shape;447;g38c3d693c63_0_671:notes"/>
          <p:cNvSpPr/>
          <p:nvPr>
            <p:ph idx="3" type="sldImg"/>
          </p:nvPr>
        </p:nvSpPr>
        <p:spPr>
          <a:xfrm>
            <a:off x="2290763" y="512763"/>
            <a:ext cx="45624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8" name="Google Shape;448;g38c3d693c63_0_671: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Hook:</a:t>
            </a:r>
            <a:endParaRPr/>
          </a:p>
          <a:p>
            <a:pPr indent="0" lvl="0" marL="0" rtl="0" algn="l">
              <a:spcBef>
                <a:spcPts val="0"/>
              </a:spcBef>
              <a:spcAft>
                <a:spcPts val="0"/>
              </a:spcAft>
              <a:buNone/>
            </a:pPr>
            <a:r>
              <a:rPr lang="en"/>
              <a:t>"Researchers in Texas asked a fascinating question: if you compare responses from physicians with responses from an AI chatbot—who do patients think does better?"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Overview:</a:t>
            </a:r>
            <a:endParaRPr/>
          </a:p>
          <a:p>
            <a:pPr indent="0" lvl="0" marL="0" rtl="0" algn="l">
              <a:spcBef>
                <a:spcPts val="0"/>
              </a:spcBef>
              <a:spcAft>
                <a:spcPts val="0"/>
              </a:spcAft>
              <a:buNone/>
            </a:pPr>
            <a:r>
              <a:rPr lang="en"/>
              <a:t>"The study pulled real patient questions from a public forum and had physicians and an AI chatbot provide responses. Then, independent reviewers compared the two sets of answers."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Result:</a:t>
            </a:r>
            <a:endParaRPr/>
          </a:p>
          <a:p>
            <a:pPr indent="0" lvl="0" marL="0" rtl="0" algn="l">
              <a:spcBef>
                <a:spcPts val="0"/>
              </a:spcBef>
              <a:spcAft>
                <a:spcPts val="0"/>
              </a:spcAft>
              <a:buNone/>
            </a:pPr>
            <a:r>
              <a:rPr lang="en"/>
              <a:t>"The findings were eye-opening: nearly 79% of the time, evaluators actually preferred the chatbot’s responses. They rated the AI answers as higher quality and more empathetic than those of human physicians."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Implication:</a:t>
            </a:r>
            <a:endParaRPr/>
          </a:p>
          <a:p>
            <a:pPr indent="0" lvl="0" marL="0" rtl="0" algn="l">
              <a:spcBef>
                <a:spcPts val="0"/>
              </a:spcBef>
              <a:spcAft>
                <a:spcPts val="0"/>
              </a:spcAft>
              <a:buNone/>
            </a:pPr>
            <a:r>
              <a:rPr lang="en"/>
              <a:t>"On the surface, this might sound like a win for AI—but it raises a serious ethical question. If patients perceive AI as more empathetic than their doctors, what happens when those AI responses are wrong, biased, or lacking clinical context? Who is accountable?"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Anchor the lesson from the case study:</a:t>
            </a:r>
            <a:endParaRPr/>
          </a:p>
          <a:p>
            <a:pPr indent="0" lvl="0" marL="0" rtl="0" algn="l">
              <a:spcBef>
                <a:spcPts val="0"/>
              </a:spcBef>
              <a:spcAft>
                <a:spcPts val="0"/>
              </a:spcAft>
              <a:buNone/>
            </a:pPr>
            <a:r>
              <a:rPr lang="en"/>
              <a:t>"So what does this study actually tell us? It shows that people can quickly build trust in AI—even to the point of preferring its empathy and quality over physicians. But trust without accountability is dangerous."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Pose the challenge:</a:t>
            </a:r>
            <a:endParaRPr/>
          </a:p>
          <a:p>
            <a:pPr indent="0" lvl="0" marL="0" rtl="0" algn="l">
              <a:spcBef>
                <a:spcPts val="0"/>
              </a:spcBef>
              <a:spcAft>
                <a:spcPts val="0"/>
              </a:spcAft>
              <a:buNone/>
            </a:pPr>
            <a:r>
              <a:rPr lang="en"/>
              <a:t>"If AI can win hearts so quickly, then leaders in healthcare must be proactive in ensuring those tools are transparent, accountable, and equitable. Otherwise, misplaced trust could lead to harm."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Bridge to ethics framework:</a:t>
            </a:r>
            <a:endParaRPr/>
          </a:p>
          <a:p>
            <a:pPr indent="0" lvl="0" marL="0" rtl="0" algn="l">
              <a:spcBef>
                <a:spcPts val="0"/>
              </a:spcBef>
              <a:spcAft>
                <a:spcPts val="0"/>
              </a:spcAft>
              <a:buNone/>
            </a:pPr>
            <a:r>
              <a:rPr lang="en"/>
              <a:t>"This is why ethics can’t be a box we check later. It has to be baked into the foundation of AI strategy. Let’s look at the key ethical principles we need to hold as non-negotiables in healthcare AI."</a:t>
            </a:r>
            <a:endParaRPr/>
          </a:p>
        </p:txBody>
      </p:sp>
      <p:sp>
        <p:nvSpPr>
          <p:cNvPr id="449" name="Google Shape;449;g38c3d693c63_0_671: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50" name="Google Shape;450;g38c3d693c63_0_671: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8c3d693c63_0_69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65" name="Google Shape;465;g38c3d693c63_0_69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466" name="Google Shape;466;g38c3d693c63_0_691: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g38c3d693c63_0_691: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 The current slide has created polls by Live Polls, please do not delete the poll icon</a:t>
            </a:r>
            <a:endParaRPr/>
          </a:p>
          <a:p>
            <a:pPr indent="0" lvl="0" marL="0" rtl="0" algn="l">
              <a:spcBef>
                <a:spcPts val="0"/>
              </a:spcBef>
              <a:spcAft>
                <a:spcPts val="0"/>
              </a:spcAft>
              <a:buNone/>
            </a:pPr>
            <a:r>
              <a:rPr lang="en"/>
              <a:t>✅ Click on "Click to Present" icon and the poll will launch automatically</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https://www.livepolls.app/EVRCIZ</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468" name="Google Shape;468;g38c3d693c63_0_691: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69" name="Google Shape;469;g38c3d693c63_0_691: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8c3d693c63_2_28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76" name="Google Shape;476;g38c3d693c63_2_28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477" name="Google Shape;477;g38c3d693c63_2_28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g38c3d693c63_2_28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Opening / Transition:</a:t>
            </a:r>
            <a:endParaRPr/>
          </a:p>
          <a:p>
            <a:pPr indent="0" lvl="0" marL="0" rtl="0" algn="l">
              <a:spcBef>
                <a:spcPts val="0"/>
              </a:spcBef>
              <a:spcAft>
                <a:spcPts val="0"/>
              </a:spcAft>
              <a:buNone/>
            </a:pPr>
            <a:r>
              <a:rPr lang="en"/>
              <a:t>"So let’s take this from theory into practice. When you walk into a meeting with a vendor next week, you don’t need to know how to code or build algorithms. What you need are the right questions—the ones that reveal whether this tool is truly ready for healthcare."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Checklist Talking Points (5 Questions):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Can you explain how the AI works in plain language?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they can’t explain it without jargon, they don’t understand it themselves—or they don’t want you to. Either way, that’s a red flag."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data was it trained on, and is it representative of my patient population?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"AI trained on the wrong dataset can make dangerous assumptions. A model trained on urban tertiary hospitals may not work in rural community care. This is about context and fairness."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 do you test for bias, and can you share the results?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"Don’t take their word for it—ask for evidence. If they’ve done subgroup analysis, they should be able to show you results. If they haven’t, it means bias could be hidden under the surface."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happens if the AI fails or drifts—who is accountable?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"Every tool eventually drifts. The question is: who owns that responsibility? Is it the vendor, the hospital, or both? Clarity here prevents finger-pointing later."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 will you support ongoing monitoring and updates?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"AI isn’t one-and-done. Just like software needs updates, AI models need continuous retraining and evaluation. Make sure the vendor has a support plan, not just a sales pitch."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Closing / Transition:</a:t>
            </a:r>
            <a:endParaRPr/>
          </a:p>
          <a:p>
            <a:pPr indent="0" lvl="0" marL="0" rtl="0" algn="l">
              <a:spcBef>
                <a:spcPts val="0"/>
              </a:spcBef>
              <a:spcAft>
                <a:spcPts val="0"/>
              </a:spcAft>
              <a:buNone/>
            </a:pPr>
            <a:r>
              <a:rPr lang="en"/>
              <a:t>"By asking these five questions, you cut through the hype and force vendors to address transparency, accountability, and equity. If they can answer, great—you’ve found a partner. If they can’t, the safest answer is ‘not yet.’"</a:t>
            </a:r>
            <a:endParaRPr/>
          </a:p>
        </p:txBody>
      </p:sp>
      <p:sp>
        <p:nvSpPr>
          <p:cNvPr id="479" name="Google Shape;479;g38c3d693c63_2_28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80" name="Google Shape;480;g38c3d693c63_2_28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8c3d693c63_2_29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89" name="Google Shape;489;g38c3d693c63_2_29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490" name="Google Shape;490;g38c3d693c63_2_29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g38c3d693c63_2_29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Opening / Transition:</a:t>
            </a:r>
            <a:endParaRPr/>
          </a:p>
          <a:p>
            <a:pPr indent="0" lvl="0" marL="0" rtl="0" algn="l">
              <a:spcBef>
                <a:spcPts val="0"/>
              </a:spcBef>
              <a:spcAft>
                <a:spcPts val="0"/>
              </a:spcAft>
              <a:buNone/>
            </a:pPr>
            <a:r>
              <a:rPr lang="en"/>
              <a:t>"So, what can you actually do Monday morning when you go back to your organization? Here are five practical steps you can start without a new budget, without waiting for a board meeting—just with the authority you already have as leaders."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Action Steps Talking Points: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Form an AI Governance Working Group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"Pull together a small team—VA, clinical, IT, compliance, supply chain. This doesn’t have to be 20 people. Even a core group can establish momentum."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Review Current AI Tools/Vendors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"Start by asking: what AI are we already using? Many organizations discover AI hiding in tools they bought years ago. Apply the checklist retroactively."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Introduce an AI Implementation Checklist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"Standardize the process. The same way you wouldn’t bring in a new device without evaluation, don’t bring in AI without a stepwise checklist."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Educate Your Teams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"Offer a 30-minute primer on AI ethics and governance. This isn’t about turning nurses or supply chain professionals into data scientists—it’s about giving them confidence to engage with AI."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Align with National Frameworks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"Use resources like the AHVAP AI Position Statement. When you align with broader frameworks, your governance has credibility both inside and outside your organization."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Closing / Transition:</a:t>
            </a:r>
            <a:endParaRPr/>
          </a:p>
          <a:p>
            <a:pPr indent="0" lvl="0" marL="0" rtl="0" algn="l">
              <a:spcBef>
                <a:spcPts val="0"/>
              </a:spcBef>
              <a:spcAft>
                <a:spcPts val="0"/>
              </a:spcAft>
              <a:buNone/>
            </a:pPr>
            <a:r>
              <a:rPr lang="en"/>
              <a:t>"If you do these five things Monday morning, you’ll move AI from buzzword to practical, ethical practice. And when governance, innovation, and trust come together, that’s when AI creates real value. Let’s wrap up by pulling it all back to one simple equation: ethics plus strategy equals resilience."</a:t>
            </a:r>
            <a:endParaRPr/>
          </a:p>
        </p:txBody>
      </p:sp>
      <p:sp>
        <p:nvSpPr>
          <p:cNvPr id="492" name="Google Shape;492;g38c3d693c63_2_29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93" name="Google Shape;493;g38c3d693c63_2_29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8c3d693c63_2_30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02" name="Google Shape;502;g38c3d693c63_2_30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503" name="Google Shape;503;g38c3d693c63_2_30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g38c3d693c63_2_30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a:t>Opening / Recap:</a:t>
            </a:r>
            <a:br>
              <a:rPr lang="en"/>
            </a:br>
            <a:r>
              <a:rPr i="1" lang="en"/>
              <a:t>"Today, we’ve walked through the real story of AI in healthcare. We began with ethics—why it must come first. We looked at failures and successes that prove governance is not optional. We examined the structures, processes, and tools that make governance real. And we talked about balancing innovation and trust so that technology actually delivers value."</a:t>
            </a:r>
            <a:endParaRPr/>
          </a:p>
          <a:p>
            <a:pPr indent="0" lvl="0" marL="0" rtl="0" algn="l">
              <a:spcBef>
                <a:spcPts val="0"/>
              </a:spcBef>
              <a:spcAft>
                <a:spcPts val="0"/>
              </a:spcAft>
              <a:buNone/>
            </a:pPr>
            <a:r>
              <a:rPr b="1" lang="en"/>
              <a:t>Anchor the Equation:</a:t>
            </a:r>
            <a:br>
              <a:rPr lang="en"/>
            </a:br>
            <a:r>
              <a:rPr i="1" lang="en"/>
              <a:t>"At the end of the day, it all comes back to this simple equation: </a:t>
            </a:r>
            <a:r>
              <a:rPr b="1" i="1" lang="en"/>
              <a:t>Ethics + Strategy = Resilience.</a:t>
            </a:r>
            <a:r>
              <a:rPr i="1" lang="en"/>
              <a:t> Ethics gives us the foundation, strategy gives us the roadmap, and governance is the bridge that connects the two. Without that equation, AI becomes either dangerous or useless."</a:t>
            </a:r>
            <a:endParaRPr/>
          </a:p>
          <a:p>
            <a:pPr indent="0" lvl="0" marL="0" rtl="0" algn="l">
              <a:spcBef>
                <a:spcPts val="0"/>
              </a:spcBef>
              <a:spcAft>
                <a:spcPts val="0"/>
              </a:spcAft>
              <a:buNone/>
            </a:pPr>
            <a:r>
              <a:rPr b="1" lang="en"/>
              <a:t>Call to Action:</a:t>
            </a:r>
            <a:br>
              <a:rPr lang="en"/>
            </a:br>
            <a:r>
              <a:rPr i="1" lang="en"/>
              <a:t>"So here’s my challenge to you: when you get back home, form your governance team, review your AI products. Don’t wait for the next wave of technology to force the conversation—lead it."</a:t>
            </a:r>
            <a:endParaRPr/>
          </a:p>
          <a:p>
            <a:pPr indent="0" lvl="0" marL="0" rtl="0" algn="l">
              <a:spcBef>
                <a:spcPts val="0"/>
              </a:spcBef>
              <a:spcAft>
                <a:spcPts val="0"/>
              </a:spcAft>
              <a:buNone/>
            </a:pPr>
            <a:r>
              <a:rPr b="1" lang="en"/>
              <a:t>Closing Zinger (Pause for Impact):</a:t>
            </a:r>
            <a:br>
              <a:rPr lang="en"/>
            </a:br>
            <a:r>
              <a:rPr i="1" lang="en"/>
              <a:t>"Because here’s the truth: </a:t>
            </a:r>
            <a:r>
              <a:rPr b="1" i="1" lang="en"/>
              <a:t>Artificial Intelligence will not save healthcare. Leaders will.</a:t>
            </a:r>
            <a:r>
              <a:rPr i="1" lang="en"/>
              <a:t> The future of AI isn’t in the code—it’s in the courage of leaders like you to guide it responsibly."</a:t>
            </a:r>
            <a:endParaRPr/>
          </a:p>
        </p:txBody>
      </p:sp>
      <p:sp>
        <p:nvSpPr>
          <p:cNvPr id="505" name="Google Shape;505;g38c3d693c63_2_30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06" name="Google Shape;506;g38c3d693c63_2_30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8c3d693c63_2_314:notes"/>
          <p:cNvSpPr txBox="1"/>
          <p:nvPr>
            <p:ph idx="1" type="body"/>
          </p:nvPr>
        </p:nvSpPr>
        <p:spPr>
          <a:xfrm>
            <a:off x="914400" y="3251200"/>
            <a:ext cx="7315200" cy="3081338"/>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g38c3d693c63_2_31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8" name="Google Shape;58;p1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9" name="Google Shape;59;p1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 name="Shape 60"/>
        <p:cNvGrpSpPr/>
        <p:nvPr/>
      </p:nvGrpSpPr>
      <p:grpSpPr>
        <a:xfrm>
          <a:off x="0" y="0"/>
          <a:ext cx="0" cy="0"/>
          <a:chOff x="0" y="0"/>
          <a:chExt cx="0" cy="0"/>
        </a:xfrm>
      </p:grpSpPr>
      <p:sp>
        <p:nvSpPr>
          <p:cNvPr id="61" name="Google Shape;61;p15"/>
          <p:cNvSpPr txBox="1"/>
          <p:nvPr>
            <p:ph type="ctrTitle"/>
          </p:nvPr>
        </p:nvSpPr>
        <p:spPr>
          <a:xfrm>
            <a:off x="342900" y="1065213"/>
            <a:ext cx="3886200" cy="735013"/>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2" name="Google Shape;62;p15"/>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63" name="Google Shape;63;p1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4" name="Google Shape;64;p1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5" name="Google Shape;65;p1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p16"/>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8" name="Google Shape;68;p16"/>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69" name="Google Shape;69;p1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0" name="Google Shape;70;p1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1" name="Google Shape;71;p1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17"/>
          <p:cNvSpPr txBox="1"/>
          <p:nvPr>
            <p:ph type="title"/>
          </p:nvPr>
        </p:nvSpPr>
        <p:spPr>
          <a:xfrm>
            <a:off x="361156" y="2203450"/>
            <a:ext cx="3886200" cy="681038"/>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4" name="Google Shape;74;p17"/>
          <p:cNvSpPr txBox="1"/>
          <p:nvPr>
            <p:ph idx="1" type="body"/>
          </p:nvPr>
        </p:nvSpPr>
        <p:spPr>
          <a:xfrm>
            <a:off x="361156" y="1453357"/>
            <a:ext cx="3886200" cy="750094"/>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75" name="Google Shape;75;p17"/>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6" name="Google Shape;76;p17"/>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7" name="Google Shape;77;p17"/>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8" name="Shape 78"/>
        <p:cNvGrpSpPr/>
        <p:nvPr/>
      </p:nvGrpSpPr>
      <p:grpSpPr>
        <a:xfrm>
          <a:off x="0" y="0"/>
          <a:ext cx="0" cy="0"/>
          <a:chOff x="0" y="0"/>
          <a:chExt cx="0" cy="0"/>
        </a:xfrm>
      </p:grpSpPr>
      <p:sp>
        <p:nvSpPr>
          <p:cNvPr id="79" name="Google Shape;79;p18"/>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0" name="Google Shape;80;p18"/>
          <p:cNvSpPr txBox="1"/>
          <p:nvPr>
            <p:ph idx="1" type="body"/>
          </p:nvPr>
        </p:nvSpPr>
        <p:spPr>
          <a:xfrm>
            <a:off x="2286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1" name="Google Shape;81;p18"/>
          <p:cNvSpPr txBox="1"/>
          <p:nvPr>
            <p:ph idx="2" type="body"/>
          </p:nvPr>
        </p:nvSpPr>
        <p:spPr>
          <a:xfrm>
            <a:off x="23241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2" name="Google Shape;82;p18"/>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3" name="Google Shape;83;p18"/>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4" name="Google Shape;84;p18"/>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19"/>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7" name="Google Shape;87;p19"/>
          <p:cNvSpPr txBox="1"/>
          <p:nvPr>
            <p:ph idx="1" type="body"/>
          </p:nvPr>
        </p:nvSpPr>
        <p:spPr>
          <a:xfrm>
            <a:off x="228600" y="767556"/>
            <a:ext cx="2020094"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88" name="Google Shape;88;p19"/>
          <p:cNvSpPr txBox="1"/>
          <p:nvPr>
            <p:ph idx="2" type="body"/>
          </p:nvPr>
        </p:nvSpPr>
        <p:spPr>
          <a:xfrm>
            <a:off x="228600" y="1087438"/>
            <a:ext cx="2020094"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89" name="Google Shape;89;p19"/>
          <p:cNvSpPr txBox="1"/>
          <p:nvPr>
            <p:ph idx="3" type="body"/>
          </p:nvPr>
        </p:nvSpPr>
        <p:spPr>
          <a:xfrm>
            <a:off x="2322513" y="767556"/>
            <a:ext cx="2020888"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90" name="Google Shape;90;p19"/>
          <p:cNvSpPr txBox="1"/>
          <p:nvPr>
            <p:ph idx="4" type="body"/>
          </p:nvPr>
        </p:nvSpPr>
        <p:spPr>
          <a:xfrm>
            <a:off x="2322513" y="1087438"/>
            <a:ext cx="2020888"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91" name="Google Shape;91;p19"/>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2" name="Google Shape;92;p19"/>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3" name="Google Shape;93;p19"/>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p20"/>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96" name="Google Shape;96;p20"/>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7" name="Google Shape;97;p20"/>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8" name="Google Shape;98;p20"/>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228600" y="136525"/>
            <a:ext cx="1504157" cy="581025"/>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1" name="Google Shape;101;p21"/>
          <p:cNvSpPr txBox="1"/>
          <p:nvPr>
            <p:ph idx="1" type="body"/>
          </p:nvPr>
        </p:nvSpPr>
        <p:spPr>
          <a:xfrm>
            <a:off x="1787525" y="136525"/>
            <a:ext cx="2555875" cy="2926557"/>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102" name="Google Shape;102;p21"/>
          <p:cNvSpPr txBox="1"/>
          <p:nvPr>
            <p:ph idx="2" type="body"/>
          </p:nvPr>
        </p:nvSpPr>
        <p:spPr>
          <a:xfrm>
            <a:off x="228600" y="717550"/>
            <a:ext cx="1504157" cy="2345532"/>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03" name="Google Shape;103;p21"/>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4" name="Google Shape;104;p21"/>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5" name="Google Shape;105;p21"/>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896144" y="2400300"/>
            <a:ext cx="2743200" cy="283369"/>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8" name="Google Shape;108;p22"/>
          <p:cNvSpPr/>
          <p:nvPr>
            <p:ph idx="2" type="pic"/>
          </p:nvPr>
        </p:nvSpPr>
        <p:spPr>
          <a:xfrm>
            <a:off x="896144" y="306388"/>
            <a:ext cx="2743200" cy="2057400"/>
          </a:xfrm>
          <a:prstGeom prst="rect">
            <a:avLst/>
          </a:prstGeom>
          <a:noFill/>
          <a:ln>
            <a:noFill/>
          </a:ln>
        </p:spPr>
      </p:sp>
      <p:sp>
        <p:nvSpPr>
          <p:cNvPr id="109" name="Google Shape;109;p22"/>
          <p:cNvSpPr txBox="1"/>
          <p:nvPr>
            <p:ph idx="1" type="body"/>
          </p:nvPr>
        </p:nvSpPr>
        <p:spPr>
          <a:xfrm>
            <a:off x="896144" y="2683669"/>
            <a:ext cx="2743200" cy="402431"/>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10" name="Google Shape;110;p22"/>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1" name="Google Shape;111;p22"/>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2" name="Google Shape;112;p22"/>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15" name="Google Shape;115;p23"/>
          <p:cNvSpPr txBox="1"/>
          <p:nvPr>
            <p:ph idx="1" type="body"/>
          </p:nvPr>
        </p:nvSpPr>
        <p:spPr>
          <a:xfrm rot="5400000">
            <a:off x="1154509" y="-125809"/>
            <a:ext cx="2262982"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16" name="Google Shape;116;p2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7" name="Google Shape;117;p2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8" name="Google Shape;118;p2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2366169" y="1085850"/>
            <a:ext cx="2925763"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1" name="Google Shape;121;p24"/>
          <p:cNvSpPr txBox="1"/>
          <p:nvPr>
            <p:ph idx="1" type="body"/>
          </p:nvPr>
        </p:nvSpPr>
        <p:spPr>
          <a:xfrm rot="5400000">
            <a:off x="270669" y="95250"/>
            <a:ext cx="2925763"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22" name="Google Shape;122;p2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3" name="Google Shape;123;p2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4" name="Google Shape;124;p2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52" name="Google Shape;52;p13"/>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330200" lvl="0" marL="457200" marR="0" rtl="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marR="0" rtl="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marR="0" rtl="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rtl="0" algn="r">
              <a:spcBef>
                <a:spcPts val="0"/>
              </a:spcBef>
              <a:buNone/>
              <a:defRPr b="0" i="0" sz="600" u="none" cap="none" strike="noStrike">
                <a:solidFill>
                  <a:srgbClr val="888888"/>
                </a:solidFill>
                <a:latin typeface="Calibri"/>
                <a:ea typeface="Calibri"/>
                <a:cs typeface="Calibri"/>
                <a:sym typeface="Calibri"/>
              </a:defRPr>
            </a:lvl1pPr>
            <a:lvl2pPr indent="0" lvl="1" marL="0" marR="0" rtl="0" algn="r">
              <a:spcBef>
                <a:spcPts val="0"/>
              </a:spcBef>
              <a:buNone/>
              <a:defRPr b="0" i="0" sz="600" u="none" cap="none" strike="noStrike">
                <a:solidFill>
                  <a:srgbClr val="888888"/>
                </a:solidFill>
                <a:latin typeface="Calibri"/>
                <a:ea typeface="Calibri"/>
                <a:cs typeface="Calibri"/>
                <a:sym typeface="Calibri"/>
              </a:defRPr>
            </a:lvl2pPr>
            <a:lvl3pPr indent="0" lvl="2" marL="0" marR="0" rtl="0" algn="r">
              <a:spcBef>
                <a:spcPts val="0"/>
              </a:spcBef>
              <a:buNone/>
              <a:defRPr b="0" i="0" sz="600" u="none" cap="none" strike="noStrike">
                <a:solidFill>
                  <a:srgbClr val="888888"/>
                </a:solidFill>
                <a:latin typeface="Calibri"/>
                <a:ea typeface="Calibri"/>
                <a:cs typeface="Calibri"/>
                <a:sym typeface="Calibri"/>
              </a:defRPr>
            </a:lvl3pPr>
            <a:lvl4pPr indent="0" lvl="3" marL="0" marR="0" rtl="0" algn="r">
              <a:spcBef>
                <a:spcPts val="0"/>
              </a:spcBef>
              <a:buNone/>
              <a:defRPr b="0" i="0" sz="600" u="none" cap="none" strike="noStrike">
                <a:solidFill>
                  <a:srgbClr val="888888"/>
                </a:solidFill>
                <a:latin typeface="Calibri"/>
                <a:ea typeface="Calibri"/>
                <a:cs typeface="Calibri"/>
                <a:sym typeface="Calibri"/>
              </a:defRPr>
            </a:lvl4pPr>
            <a:lvl5pPr indent="0" lvl="4" marL="0" marR="0" rtl="0" algn="r">
              <a:spcBef>
                <a:spcPts val="0"/>
              </a:spcBef>
              <a:buNone/>
              <a:defRPr b="0" i="0" sz="600" u="none" cap="none" strike="noStrike">
                <a:solidFill>
                  <a:srgbClr val="888888"/>
                </a:solidFill>
                <a:latin typeface="Calibri"/>
                <a:ea typeface="Calibri"/>
                <a:cs typeface="Calibri"/>
                <a:sym typeface="Calibri"/>
              </a:defRPr>
            </a:lvl5pPr>
            <a:lvl6pPr indent="0" lvl="5" marL="0" marR="0" rtl="0" algn="r">
              <a:spcBef>
                <a:spcPts val="0"/>
              </a:spcBef>
              <a:buNone/>
              <a:defRPr b="0" i="0" sz="600" u="none" cap="none" strike="noStrike">
                <a:solidFill>
                  <a:srgbClr val="888888"/>
                </a:solidFill>
                <a:latin typeface="Calibri"/>
                <a:ea typeface="Calibri"/>
                <a:cs typeface="Calibri"/>
                <a:sym typeface="Calibri"/>
              </a:defRPr>
            </a:lvl6pPr>
            <a:lvl7pPr indent="0" lvl="6" marL="0" marR="0" rtl="0" algn="r">
              <a:spcBef>
                <a:spcPts val="0"/>
              </a:spcBef>
              <a:buNone/>
              <a:defRPr b="0" i="0" sz="600" u="none" cap="none" strike="noStrike">
                <a:solidFill>
                  <a:srgbClr val="888888"/>
                </a:solidFill>
                <a:latin typeface="Calibri"/>
                <a:ea typeface="Calibri"/>
                <a:cs typeface="Calibri"/>
                <a:sym typeface="Calibri"/>
              </a:defRPr>
            </a:lvl7pPr>
            <a:lvl8pPr indent="0" lvl="7" marL="0" marR="0" rtl="0" algn="r">
              <a:spcBef>
                <a:spcPts val="0"/>
              </a:spcBef>
              <a:buNone/>
              <a:defRPr b="0" i="0" sz="600" u="none" cap="none" strike="noStrike">
                <a:solidFill>
                  <a:srgbClr val="888888"/>
                </a:solidFill>
                <a:latin typeface="Calibri"/>
                <a:ea typeface="Calibri"/>
                <a:cs typeface="Calibri"/>
                <a:sym typeface="Calibri"/>
              </a:defRPr>
            </a:lvl8pPr>
            <a:lvl9pPr indent="0" lvl="8" marL="0" marR="0" rtl="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3.jpg"/><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4.png"/><Relationship Id="rId4" Type="http://schemas.openxmlformats.org/officeDocument/2006/relationships/hyperlink" Target="https://doi.org/10.32996/jcsts.2024.6.5.8"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hyperlink" Target="https://www.livepolls.app/result/68ed5dad0e09ca3e18309380" TargetMode="External"/><Relationship Id="rId4" Type="http://schemas.openxmlformats.org/officeDocument/2006/relationships/hyperlink" Target="https://www.livepolls.app/result/68ed5dad0e09ca3e18309380" TargetMode="External"/><Relationship Id="rId5" Type="http://schemas.openxmlformats.org/officeDocument/2006/relationships/image" Target="../media/image17.png"/><Relationship Id="rId6"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132" name="Shape 132"/>
        <p:cNvGrpSpPr/>
        <p:nvPr/>
      </p:nvGrpSpPr>
      <p:grpSpPr>
        <a:xfrm>
          <a:off x="0" y="0"/>
          <a:ext cx="0" cy="0"/>
          <a:chOff x="0" y="0"/>
          <a:chExt cx="0" cy="0"/>
        </a:xfrm>
      </p:grpSpPr>
      <p:sp>
        <p:nvSpPr>
          <p:cNvPr id="133" name="Google Shape;133;p25"/>
          <p:cNvSpPr/>
          <p:nvPr/>
        </p:nvSpPr>
        <p:spPr>
          <a:xfrm>
            <a:off x="7452914" y="-33762"/>
            <a:ext cx="3401222" cy="5196312"/>
          </a:xfrm>
          <a:custGeom>
            <a:rect b="b" l="l" r="r" t="t"/>
            <a:pathLst>
              <a:path extrusionOk="0" h="10392624" w="6802445">
                <a:moveTo>
                  <a:pt x="0" y="0"/>
                </a:moveTo>
                <a:lnTo>
                  <a:pt x="6802444" y="0"/>
                </a:lnTo>
                <a:lnTo>
                  <a:pt x="6802444" y="10392624"/>
                </a:lnTo>
                <a:lnTo>
                  <a:pt x="0" y="10392624"/>
                </a:lnTo>
                <a:lnTo>
                  <a:pt x="0" y="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34" name="Google Shape;134;p25"/>
          <p:cNvSpPr txBox="1"/>
          <p:nvPr/>
        </p:nvSpPr>
        <p:spPr>
          <a:xfrm>
            <a:off x="514350" y="1417584"/>
            <a:ext cx="7810564" cy="2360295"/>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None/>
            </a:pPr>
            <a:r>
              <a:rPr lang="en" sz="4400">
                <a:solidFill>
                  <a:srgbClr val="FFFFFF"/>
                </a:solidFill>
                <a:latin typeface="DM Sans"/>
                <a:ea typeface="DM Sans"/>
                <a:cs typeface="DM Sans"/>
                <a:sym typeface="DM Sans"/>
              </a:rPr>
              <a:t>Ethics and Strategy: </a:t>
            </a:r>
            <a:endParaRPr sz="700"/>
          </a:p>
          <a:p>
            <a:pPr indent="0" lvl="0" marL="0" marR="0" rtl="0" algn="l">
              <a:lnSpc>
                <a:spcPct val="105000"/>
              </a:lnSpc>
              <a:spcBef>
                <a:spcPts val="0"/>
              </a:spcBef>
              <a:spcAft>
                <a:spcPts val="0"/>
              </a:spcAft>
              <a:buNone/>
            </a:pPr>
            <a:r>
              <a:rPr lang="en" sz="4400">
                <a:solidFill>
                  <a:srgbClr val="FFFFFF"/>
                </a:solidFill>
                <a:latin typeface="DM Sans"/>
                <a:ea typeface="DM Sans"/>
                <a:cs typeface="DM Sans"/>
                <a:sym typeface="DM Sans"/>
              </a:rPr>
              <a:t>Managing AI in Healthcare </a:t>
            </a:r>
            <a:endParaRPr sz="700"/>
          </a:p>
          <a:p>
            <a:pPr indent="0" lvl="0" marL="0" marR="0" rtl="0" algn="l">
              <a:lnSpc>
                <a:spcPct val="105000"/>
              </a:lnSpc>
              <a:spcBef>
                <a:spcPts val="0"/>
              </a:spcBef>
              <a:spcAft>
                <a:spcPts val="0"/>
              </a:spcAft>
              <a:buNone/>
            </a:pPr>
            <a:r>
              <a:rPr lang="en" sz="4400">
                <a:solidFill>
                  <a:srgbClr val="FFFFFF"/>
                </a:solidFill>
                <a:latin typeface="DM Sans"/>
                <a:ea typeface="DM Sans"/>
                <a:cs typeface="DM Sans"/>
                <a:sym typeface="DM Sans"/>
              </a:rPr>
              <a:t>for a Resilient, </a:t>
            </a:r>
            <a:endParaRPr sz="700"/>
          </a:p>
          <a:p>
            <a:pPr indent="0" lvl="0" marL="0" marR="0" rtl="0" algn="l">
              <a:lnSpc>
                <a:spcPct val="105000"/>
              </a:lnSpc>
              <a:spcBef>
                <a:spcPts val="0"/>
              </a:spcBef>
              <a:spcAft>
                <a:spcPts val="0"/>
              </a:spcAft>
              <a:buNone/>
            </a:pPr>
            <a:r>
              <a:rPr lang="en" sz="4400">
                <a:solidFill>
                  <a:srgbClr val="FFFFFF"/>
                </a:solidFill>
                <a:latin typeface="DM Sans"/>
                <a:ea typeface="DM Sans"/>
                <a:cs typeface="DM Sans"/>
                <a:sym typeface="DM Sans"/>
              </a:rPr>
              <a:t>Innovative Future</a:t>
            </a:r>
            <a:endParaRPr sz="700"/>
          </a:p>
        </p:txBody>
      </p:sp>
      <p:sp>
        <p:nvSpPr>
          <p:cNvPr id="135" name="Google Shape;135;p25"/>
          <p:cNvSpPr txBox="1"/>
          <p:nvPr/>
        </p:nvSpPr>
        <p:spPr>
          <a:xfrm>
            <a:off x="514350" y="4475797"/>
            <a:ext cx="2609478" cy="153353"/>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 sz="900">
                <a:solidFill>
                  <a:srgbClr val="BFA8EF"/>
                </a:solidFill>
                <a:latin typeface="DM Sans"/>
                <a:ea typeface="DM Sans"/>
                <a:cs typeface="DM Sans"/>
                <a:sym typeface="DM Sans"/>
              </a:rPr>
              <a:t>Kyle P. Atkins, Ed.S. NRP, FACHDM</a:t>
            </a:r>
            <a:endParaRPr sz="7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143" name="Shape 143"/>
        <p:cNvGrpSpPr/>
        <p:nvPr/>
      </p:nvGrpSpPr>
      <p:grpSpPr>
        <a:xfrm>
          <a:off x="0" y="0"/>
          <a:ext cx="0" cy="0"/>
          <a:chOff x="0" y="0"/>
          <a:chExt cx="0" cy="0"/>
        </a:xfrm>
      </p:grpSpPr>
      <p:sp>
        <p:nvSpPr>
          <p:cNvPr id="144" name="Google Shape;144;p26"/>
          <p:cNvSpPr txBox="1"/>
          <p:nvPr/>
        </p:nvSpPr>
        <p:spPr>
          <a:xfrm>
            <a:off x="514350" y="1776115"/>
            <a:ext cx="4022229" cy="623888"/>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lang="en" sz="4500">
                <a:solidFill>
                  <a:srgbClr val="FFFFFF"/>
                </a:solidFill>
                <a:latin typeface="DM Sans"/>
                <a:ea typeface="DM Sans"/>
                <a:cs typeface="DM Sans"/>
                <a:sym typeface="DM Sans"/>
              </a:rPr>
              <a:t>Key Takeaways</a:t>
            </a:r>
            <a:endParaRPr sz="700"/>
          </a:p>
        </p:txBody>
      </p:sp>
      <p:sp>
        <p:nvSpPr>
          <p:cNvPr id="145" name="Google Shape;145;p26"/>
          <p:cNvSpPr txBox="1"/>
          <p:nvPr/>
        </p:nvSpPr>
        <p:spPr>
          <a:xfrm>
            <a:off x="514350" y="2984856"/>
            <a:ext cx="3434548" cy="48831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lang="en" sz="1400">
                <a:solidFill>
                  <a:srgbClr val="BFA8EF"/>
                </a:solidFill>
                <a:latin typeface="DM Sans"/>
                <a:ea typeface="DM Sans"/>
                <a:cs typeface="DM Sans"/>
                <a:sym typeface="DM Sans"/>
              </a:rPr>
              <a:t>This presentation seeks to provide some key insights in four key areas</a:t>
            </a:r>
            <a:endParaRPr sz="700"/>
          </a:p>
        </p:txBody>
      </p:sp>
      <p:sp>
        <p:nvSpPr>
          <p:cNvPr id="146" name="Google Shape;146;p26"/>
          <p:cNvSpPr/>
          <p:nvPr/>
        </p:nvSpPr>
        <p:spPr>
          <a:xfrm>
            <a:off x="4502877" y="241399"/>
            <a:ext cx="4126773" cy="6617274"/>
          </a:xfrm>
          <a:custGeom>
            <a:rect b="b" l="l" r="r" t="t"/>
            <a:pathLst>
              <a:path extrusionOk="0" h="13234547" w="8253545">
                <a:moveTo>
                  <a:pt x="0" y="0"/>
                </a:moveTo>
                <a:lnTo>
                  <a:pt x="8253545" y="0"/>
                </a:lnTo>
                <a:lnTo>
                  <a:pt x="8253545" y="13234546"/>
                </a:lnTo>
                <a:lnTo>
                  <a:pt x="0" y="13234546"/>
                </a:lnTo>
                <a:lnTo>
                  <a:pt x="0" y="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7" name="Google Shape;147;p26"/>
          <p:cNvSpPr txBox="1"/>
          <p:nvPr/>
        </p:nvSpPr>
        <p:spPr>
          <a:xfrm>
            <a:off x="5466186" y="996406"/>
            <a:ext cx="2200157" cy="350838"/>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 sz="1000">
                <a:solidFill>
                  <a:srgbClr val="FFFFFF"/>
                </a:solidFill>
                <a:latin typeface="DM Sans"/>
                <a:ea typeface="DM Sans"/>
                <a:cs typeface="DM Sans"/>
                <a:sym typeface="DM Sans"/>
              </a:rPr>
              <a:t>DEVELOP AN AI GOVERNANCE STRATEGY</a:t>
            </a:r>
            <a:endParaRPr sz="700"/>
          </a:p>
        </p:txBody>
      </p:sp>
      <p:sp>
        <p:nvSpPr>
          <p:cNvPr id="148" name="Google Shape;148;p26"/>
          <p:cNvSpPr txBox="1"/>
          <p:nvPr/>
        </p:nvSpPr>
        <p:spPr>
          <a:xfrm>
            <a:off x="5497194" y="2347913"/>
            <a:ext cx="2138140" cy="350838"/>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 sz="1000">
                <a:solidFill>
                  <a:srgbClr val="FFFFFF"/>
                </a:solidFill>
                <a:latin typeface="DM Sans"/>
                <a:ea typeface="DM Sans"/>
                <a:cs typeface="DM Sans"/>
                <a:sym typeface="DM Sans"/>
              </a:rPr>
              <a:t>LEARN HOW TO MINIMIZE </a:t>
            </a:r>
            <a:endParaRPr sz="700"/>
          </a:p>
          <a:p>
            <a:pPr indent="0" lvl="0" marL="0" marR="0" rtl="0" algn="ctr">
              <a:lnSpc>
                <a:spcPct val="140000"/>
              </a:lnSpc>
              <a:spcBef>
                <a:spcPts val="0"/>
              </a:spcBef>
              <a:spcAft>
                <a:spcPts val="0"/>
              </a:spcAft>
              <a:buNone/>
            </a:pPr>
            <a:r>
              <a:rPr b="1" lang="en" sz="1000">
                <a:solidFill>
                  <a:srgbClr val="FFFFFF"/>
                </a:solidFill>
                <a:latin typeface="DM Sans"/>
                <a:ea typeface="DM Sans"/>
                <a:cs typeface="DM Sans"/>
                <a:sym typeface="DM Sans"/>
              </a:rPr>
              <a:t>BIAS AND RISK</a:t>
            </a:r>
            <a:endParaRPr sz="700"/>
          </a:p>
        </p:txBody>
      </p:sp>
      <p:sp>
        <p:nvSpPr>
          <p:cNvPr id="149" name="Google Shape;149;p26"/>
          <p:cNvSpPr txBox="1"/>
          <p:nvPr/>
        </p:nvSpPr>
        <p:spPr>
          <a:xfrm>
            <a:off x="5603755" y="3526223"/>
            <a:ext cx="1925018" cy="350838"/>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 sz="1000">
                <a:solidFill>
                  <a:srgbClr val="FFFFFF"/>
                </a:solidFill>
                <a:latin typeface="DM Sans"/>
                <a:ea typeface="DM Sans"/>
                <a:cs typeface="DM Sans"/>
                <a:sym typeface="DM Sans"/>
              </a:rPr>
              <a:t>BALANCE INNOVATION </a:t>
            </a:r>
            <a:endParaRPr sz="700"/>
          </a:p>
          <a:p>
            <a:pPr indent="0" lvl="0" marL="0" marR="0" rtl="0" algn="ctr">
              <a:lnSpc>
                <a:spcPct val="140000"/>
              </a:lnSpc>
              <a:spcBef>
                <a:spcPts val="0"/>
              </a:spcBef>
              <a:spcAft>
                <a:spcPts val="0"/>
              </a:spcAft>
              <a:buNone/>
            </a:pPr>
            <a:r>
              <a:rPr b="1" lang="en" sz="1000">
                <a:solidFill>
                  <a:srgbClr val="FFFFFF"/>
                </a:solidFill>
                <a:latin typeface="DM Sans"/>
                <a:ea typeface="DM Sans"/>
                <a:cs typeface="DM Sans"/>
                <a:sym typeface="DM Sans"/>
              </a:rPr>
              <a:t>AND TRUST</a:t>
            </a:r>
            <a:endParaRPr sz="700"/>
          </a:p>
        </p:txBody>
      </p:sp>
      <p:sp>
        <p:nvSpPr>
          <p:cNvPr id="150" name="Google Shape;150;p26"/>
          <p:cNvSpPr txBox="1"/>
          <p:nvPr/>
        </p:nvSpPr>
        <p:spPr>
          <a:xfrm>
            <a:off x="5866840" y="4441825"/>
            <a:ext cx="1398849" cy="350838"/>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 sz="1000">
                <a:solidFill>
                  <a:srgbClr val="FFFFFF"/>
                </a:solidFill>
                <a:latin typeface="DM Sans"/>
                <a:ea typeface="DM Sans"/>
                <a:cs typeface="DM Sans"/>
                <a:sym typeface="DM Sans"/>
              </a:rPr>
              <a:t>PROVIDE CASE STUDIES</a:t>
            </a:r>
            <a:endParaRPr sz="7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158" name="Shape 158"/>
        <p:cNvGrpSpPr/>
        <p:nvPr/>
      </p:nvGrpSpPr>
      <p:grpSpPr>
        <a:xfrm>
          <a:off x="0" y="0"/>
          <a:ext cx="0" cy="0"/>
          <a:chOff x="0" y="0"/>
          <a:chExt cx="0" cy="0"/>
        </a:xfrm>
      </p:grpSpPr>
      <p:sp>
        <p:nvSpPr>
          <p:cNvPr id="159" name="Google Shape;159;p27"/>
          <p:cNvSpPr txBox="1"/>
          <p:nvPr/>
        </p:nvSpPr>
        <p:spPr>
          <a:xfrm>
            <a:off x="514350" y="728872"/>
            <a:ext cx="3024900" cy="20040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None/>
            </a:pPr>
            <a:r>
              <a:rPr lang="en" sz="4200">
                <a:solidFill>
                  <a:srgbClr val="FFFFFF"/>
                </a:solidFill>
                <a:latin typeface="DM Sans"/>
                <a:ea typeface="DM Sans"/>
                <a:cs typeface="DM Sans"/>
                <a:sym typeface="DM Sans"/>
              </a:rPr>
              <a:t>The AI Moment In Healthcare</a:t>
            </a:r>
            <a:endParaRPr sz="700"/>
          </a:p>
        </p:txBody>
      </p:sp>
      <p:sp>
        <p:nvSpPr>
          <p:cNvPr id="160" name="Google Shape;160;p27"/>
          <p:cNvSpPr txBox="1"/>
          <p:nvPr/>
        </p:nvSpPr>
        <p:spPr>
          <a:xfrm>
            <a:off x="514350" y="2932006"/>
            <a:ext cx="2433300" cy="517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lang="en">
                <a:solidFill>
                  <a:srgbClr val="BFA8EF"/>
                </a:solidFill>
                <a:latin typeface="DM Sans"/>
                <a:ea typeface="DM Sans"/>
                <a:cs typeface="DM Sans"/>
                <a:sym typeface="DM Sans"/>
              </a:rPr>
              <a:t>Adoption with AI in Healthcare is Growing</a:t>
            </a:r>
            <a:endParaRPr sz="700"/>
          </a:p>
        </p:txBody>
      </p:sp>
      <p:cxnSp>
        <p:nvCxnSpPr>
          <p:cNvPr id="161" name="Google Shape;161;p27"/>
          <p:cNvCxnSpPr/>
          <p:nvPr/>
        </p:nvCxnSpPr>
        <p:spPr>
          <a:xfrm>
            <a:off x="3657803" y="-422347"/>
            <a:ext cx="0" cy="5988300"/>
          </a:xfrm>
          <a:prstGeom prst="straightConnector1">
            <a:avLst/>
          </a:prstGeom>
          <a:noFill/>
          <a:ln cap="flat" cmpd="sng" w="38100">
            <a:solidFill>
              <a:srgbClr val="9B6AFF"/>
            </a:solidFill>
            <a:prstDash val="solid"/>
            <a:round/>
            <a:headEnd len="sm" w="sm" type="none"/>
            <a:tailEnd len="sm" w="sm" type="none"/>
          </a:ln>
        </p:spPr>
      </p:cxnSp>
      <p:pic>
        <p:nvPicPr>
          <p:cNvPr id="162" name="Google Shape;162;p27" title="McKinsey AI implementation.png"/>
          <p:cNvPicPr preferRelativeResize="0"/>
          <p:nvPr/>
        </p:nvPicPr>
        <p:blipFill>
          <a:blip r:embed="rId3">
            <a:alphaModFix/>
          </a:blip>
          <a:stretch>
            <a:fillRect/>
          </a:stretch>
        </p:blipFill>
        <p:spPr>
          <a:xfrm>
            <a:off x="3729475" y="549500"/>
            <a:ext cx="5299949" cy="363462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170" name="Shape 170"/>
        <p:cNvGrpSpPr/>
        <p:nvPr/>
      </p:nvGrpSpPr>
      <p:grpSpPr>
        <a:xfrm>
          <a:off x="0" y="0"/>
          <a:ext cx="0" cy="0"/>
          <a:chOff x="0" y="0"/>
          <a:chExt cx="0" cy="0"/>
        </a:xfrm>
      </p:grpSpPr>
      <p:sp>
        <p:nvSpPr>
          <p:cNvPr id="171" name="Google Shape;171;p28"/>
          <p:cNvSpPr txBox="1"/>
          <p:nvPr/>
        </p:nvSpPr>
        <p:spPr>
          <a:xfrm>
            <a:off x="514350" y="1527197"/>
            <a:ext cx="3024900" cy="20040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None/>
            </a:pPr>
            <a:r>
              <a:rPr lang="en" sz="4200">
                <a:solidFill>
                  <a:srgbClr val="FFFFFF"/>
                </a:solidFill>
                <a:latin typeface="DM Sans"/>
                <a:ea typeface="DM Sans"/>
                <a:cs typeface="DM Sans"/>
                <a:sym typeface="DM Sans"/>
              </a:rPr>
              <a:t>Defining AI in Plain Language</a:t>
            </a:r>
            <a:endParaRPr sz="700"/>
          </a:p>
        </p:txBody>
      </p:sp>
      <p:cxnSp>
        <p:nvCxnSpPr>
          <p:cNvPr id="172" name="Google Shape;172;p28"/>
          <p:cNvCxnSpPr/>
          <p:nvPr/>
        </p:nvCxnSpPr>
        <p:spPr>
          <a:xfrm>
            <a:off x="3657803" y="-422347"/>
            <a:ext cx="0" cy="5988300"/>
          </a:xfrm>
          <a:prstGeom prst="straightConnector1">
            <a:avLst/>
          </a:prstGeom>
          <a:noFill/>
          <a:ln cap="flat" cmpd="sng" w="38100">
            <a:solidFill>
              <a:srgbClr val="9B6AFF"/>
            </a:solidFill>
            <a:prstDash val="solid"/>
            <a:round/>
            <a:headEnd len="sm" w="sm" type="none"/>
            <a:tailEnd len="sm" w="sm" type="none"/>
          </a:ln>
        </p:spPr>
      </p:cxnSp>
      <p:sp>
        <p:nvSpPr>
          <p:cNvPr id="173" name="Google Shape;173;p28"/>
          <p:cNvSpPr txBox="1"/>
          <p:nvPr/>
        </p:nvSpPr>
        <p:spPr>
          <a:xfrm>
            <a:off x="3895425" y="959700"/>
            <a:ext cx="4982700" cy="32241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lt1"/>
              </a:buClr>
              <a:buSzPts val="2200"/>
              <a:buFont typeface="Calibri"/>
              <a:buChar char="●"/>
            </a:pPr>
            <a:r>
              <a:rPr lang="en" sz="2200">
                <a:solidFill>
                  <a:schemeClr val="lt1"/>
                </a:solidFill>
                <a:latin typeface="Calibri"/>
                <a:ea typeface="Calibri"/>
                <a:cs typeface="Calibri"/>
                <a:sym typeface="Calibri"/>
              </a:rPr>
              <a:t>AI Is</a:t>
            </a:r>
            <a:endParaRPr sz="2200">
              <a:solidFill>
                <a:schemeClr val="lt1"/>
              </a:solidFill>
              <a:latin typeface="Calibri"/>
              <a:ea typeface="Calibri"/>
              <a:cs typeface="Calibri"/>
              <a:sym typeface="Calibri"/>
            </a:endParaRPr>
          </a:p>
          <a:p>
            <a:pPr indent="-368300" lvl="1" marL="914400" rtl="0" algn="l">
              <a:spcBef>
                <a:spcPts val="0"/>
              </a:spcBef>
              <a:spcAft>
                <a:spcPts val="0"/>
              </a:spcAft>
              <a:buClr>
                <a:schemeClr val="lt1"/>
              </a:buClr>
              <a:buSzPts val="2200"/>
              <a:buFont typeface="Calibri"/>
              <a:buChar char="○"/>
            </a:pPr>
            <a:r>
              <a:rPr lang="en" sz="2200">
                <a:solidFill>
                  <a:schemeClr val="lt1"/>
                </a:solidFill>
                <a:latin typeface="Calibri"/>
                <a:ea typeface="Calibri"/>
                <a:cs typeface="Calibri"/>
                <a:sym typeface="Calibri"/>
              </a:rPr>
              <a:t>A system designed to learn patterns and make predictions</a:t>
            </a:r>
            <a:endParaRPr sz="2200">
              <a:solidFill>
                <a:schemeClr val="lt1"/>
              </a:solidFill>
              <a:latin typeface="Calibri"/>
              <a:ea typeface="Calibri"/>
              <a:cs typeface="Calibri"/>
              <a:sym typeface="Calibri"/>
            </a:endParaRPr>
          </a:p>
          <a:p>
            <a:pPr indent="-368300" lvl="0" marL="457200" rtl="0" algn="l">
              <a:spcBef>
                <a:spcPts val="0"/>
              </a:spcBef>
              <a:spcAft>
                <a:spcPts val="0"/>
              </a:spcAft>
              <a:buClr>
                <a:schemeClr val="lt1"/>
              </a:buClr>
              <a:buSzPts val="2200"/>
              <a:buFont typeface="Calibri"/>
              <a:buChar char="●"/>
            </a:pPr>
            <a:r>
              <a:rPr lang="en" sz="2200">
                <a:solidFill>
                  <a:schemeClr val="lt1"/>
                </a:solidFill>
                <a:latin typeface="Calibri"/>
                <a:ea typeface="Calibri"/>
                <a:cs typeface="Calibri"/>
                <a:sym typeface="Calibri"/>
              </a:rPr>
              <a:t>AI Is Not</a:t>
            </a:r>
            <a:endParaRPr sz="2200">
              <a:solidFill>
                <a:schemeClr val="lt1"/>
              </a:solidFill>
              <a:latin typeface="Calibri"/>
              <a:ea typeface="Calibri"/>
              <a:cs typeface="Calibri"/>
              <a:sym typeface="Calibri"/>
            </a:endParaRPr>
          </a:p>
          <a:p>
            <a:pPr indent="-368300" lvl="1" marL="914400" rtl="0" algn="l">
              <a:spcBef>
                <a:spcPts val="0"/>
              </a:spcBef>
              <a:spcAft>
                <a:spcPts val="0"/>
              </a:spcAft>
              <a:buClr>
                <a:schemeClr val="lt1"/>
              </a:buClr>
              <a:buSzPts val="2200"/>
              <a:buFont typeface="Calibri"/>
              <a:buChar char="○"/>
            </a:pPr>
            <a:r>
              <a:rPr lang="en" sz="2200">
                <a:solidFill>
                  <a:schemeClr val="lt1"/>
                </a:solidFill>
                <a:latin typeface="Calibri"/>
                <a:ea typeface="Calibri"/>
                <a:cs typeface="Calibri"/>
                <a:sym typeface="Calibri"/>
              </a:rPr>
              <a:t>Magic-Algorithms trained on data to enhance decision making</a:t>
            </a:r>
            <a:endParaRPr sz="2200">
              <a:solidFill>
                <a:schemeClr val="lt1"/>
              </a:solidFill>
              <a:latin typeface="Calibri"/>
              <a:ea typeface="Calibri"/>
              <a:cs typeface="Calibri"/>
              <a:sym typeface="Calibri"/>
            </a:endParaRPr>
          </a:p>
          <a:p>
            <a:pPr indent="0" lvl="0" marL="0" rtl="0" algn="l">
              <a:spcBef>
                <a:spcPts val="0"/>
              </a:spcBef>
              <a:spcAft>
                <a:spcPts val="0"/>
              </a:spcAft>
              <a:buNone/>
            </a:pPr>
            <a:r>
              <a:t/>
            </a:r>
            <a:endParaRPr sz="2200">
              <a:solidFill>
                <a:schemeClr val="lt1"/>
              </a:solidFill>
              <a:latin typeface="Calibri"/>
              <a:ea typeface="Calibri"/>
              <a:cs typeface="Calibri"/>
              <a:sym typeface="Calibri"/>
            </a:endParaRPr>
          </a:p>
          <a:p>
            <a:pPr indent="0" lvl="0" marL="0" rtl="0" algn="l">
              <a:spcBef>
                <a:spcPts val="0"/>
              </a:spcBef>
              <a:spcAft>
                <a:spcPts val="0"/>
              </a:spcAft>
              <a:buNone/>
            </a:pPr>
            <a:r>
              <a:rPr lang="en" sz="2200">
                <a:solidFill>
                  <a:schemeClr val="lt1"/>
                </a:solidFill>
                <a:latin typeface="Calibri"/>
                <a:ea typeface="Calibri"/>
                <a:cs typeface="Calibri"/>
                <a:sym typeface="Calibri"/>
              </a:rPr>
              <a:t>The Goal of AI is to augment human intelligence, not replace it</a:t>
            </a:r>
            <a:endParaRPr sz="2200">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181" name="Shape 181"/>
        <p:cNvGrpSpPr/>
        <p:nvPr/>
      </p:nvGrpSpPr>
      <p:grpSpPr>
        <a:xfrm>
          <a:off x="0" y="0"/>
          <a:ext cx="0" cy="0"/>
          <a:chOff x="0" y="0"/>
          <a:chExt cx="0" cy="0"/>
        </a:xfrm>
      </p:grpSpPr>
      <p:sp>
        <p:nvSpPr>
          <p:cNvPr id="182" name="Google Shape;182;p29"/>
          <p:cNvSpPr txBox="1"/>
          <p:nvPr/>
        </p:nvSpPr>
        <p:spPr>
          <a:xfrm>
            <a:off x="1032593" y="258444"/>
            <a:ext cx="7078800" cy="692700"/>
          </a:xfrm>
          <a:prstGeom prst="rect">
            <a:avLst/>
          </a:prstGeom>
          <a:noFill/>
          <a:ln>
            <a:noFill/>
          </a:ln>
        </p:spPr>
        <p:txBody>
          <a:bodyPr anchorCtr="0" anchor="t" bIns="0" lIns="0" spcFirstLastPara="1" rIns="0" wrap="square" tIns="0">
            <a:spAutoFit/>
          </a:bodyPr>
          <a:lstStyle/>
          <a:p>
            <a:pPr indent="0" lvl="0" marL="0" marR="0" rtl="0" algn="ctr">
              <a:lnSpc>
                <a:spcPct val="105000"/>
              </a:lnSpc>
              <a:spcBef>
                <a:spcPts val="0"/>
              </a:spcBef>
              <a:spcAft>
                <a:spcPts val="0"/>
              </a:spcAft>
              <a:buNone/>
            </a:pPr>
            <a:r>
              <a:rPr lang="en" sz="4500">
                <a:solidFill>
                  <a:srgbClr val="FFFFFF"/>
                </a:solidFill>
                <a:latin typeface="DM Sans"/>
                <a:ea typeface="DM Sans"/>
                <a:cs typeface="DM Sans"/>
                <a:sym typeface="DM Sans"/>
              </a:rPr>
              <a:t>The Promise vs The Peril</a:t>
            </a:r>
            <a:endParaRPr sz="700"/>
          </a:p>
        </p:txBody>
      </p:sp>
      <p:cxnSp>
        <p:nvCxnSpPr>
          <p:cNvPr id="183" name="Google Shape;183;p29"/>
          <p:cNvCxnSpPr>
            <a:stCxn id="184" idx="2"/>
            <a:endCxn id="185" idx="1"/>
          </p:cNvCxnSpPr>
          <p:nvPr/>
        </p:nvCxnSpPr>
        <p:spPr>
          <a:xfrm>
            <a:off x="2308850" y="2864850"/>
            <a:ext cx="609600" cy="9237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86" name="Google Shape;186;p29"/>
          <p:cNvCxnSpPr>
            <a:stCxn id="184" idx="2"/>
            <a:endCxn id="187" idx="1"/>
          </p:cNvCxnSpPr>
          <p:nvPr/>
        </p:nvCxnSpPr>
        <p:spPr>
          <a:xfrm flipH="1" rot="10800000">
            <a:off x="2308850" y="1969050"/>
            <a:ext cx="609600" cy="895800"/>
          </a:xfrm>
          <a:prstGeom prst="bentConnector3">
            <a:avLst>
              <a:gd fmla="val 50000" name="adj1"/>
            </a:avLst>
          </a:prstGeom>
          <a:noFill/>
          <a:ln cap="flat" cmpd="sng" w="9525">
            <a:solidFill>
              <a:srgbClr val="C2C2C2"/>
            </a:solidFill>
            <a:prstDash val="solid"/>
            <a:round/>
            <a:headEnd len="sm" w="sm" type="none"/>
            <a:tailEnd len="sm" w="sm" type="none"/>
          </a:ln>
        </p:spPr>
      </p:cxnSp>
      <p:sp>
        <p:nvSpPr>
          <p:cNvPr id="184" name="Google Shape;184;p29"/>
          <p:cNvSpPr/>
          <p:nvPr/>
        </p:nvSpPr>
        <p:spPr>
          <a:xfrm rot="-5400000">
            <a:off x="425600" y="2602200"/>
            <a:ext cx="3241200" cy="525300"/>
          </a:xfrm>
          <a:prstGeom prst="roundRect">
            <a:avLst>
              <a:gd fmla="val 16667" name="adj"/>
            </a:avLst>
          </a:prstGeom>
          <a:solidFill>
            <a:srgbClr val="840D35"/>
          </a:solidFill>
          <a:ln cap="flat" cmpd="sng" w="9525">
            <a:solidFill>
              <a:srgbClr val="840D3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FFFFFF"/>
                </a:solidFill>
                <a:latin typeface="Roboto"/>
                <a:ea typeface="Roboto"/>
                <a:cs typeface="Roboto"/>
                <a:sym typeface="Roboto"/>
              </a:rPr>
              <a:t>Artificial Intelligence</a:t>
            </a:r>
            <a:endParaRPr sz="1100">
              <a:solidFill>
                <a:srgbClr val="FFFFFF"/>
              </a:solidFill>
              <a:latin typeface="Roboto"/>
              <a:ea typeface="Roboto"/>
              <a:cs typeface="Roboto"/>
              <a:sym typeface="Roboto"/>
            </a:endParaRPr>
          </a:p>
        </p:txBody>
      </p:sp>
      <p:sp>
        <p:nvSpPr>
          <p:cNvPr id="187" name="Google Shape;187;p29"/>
          <p:cNvSpPr/>
          <p:nvPr/>
        </p:nvSpPr>
        <p:spPr>
          <a:xfrm>
            <a:off x="2918450" y="1706274"/>
            <a:ext cx="2020500" cy="525300"/>
          </a:xfrm>
          <a:prstGeom prst="roundRect">
            <a:avLst>
              <a:gd fmla="val 16667" name="adj"/>
            </a:avLst>
          </a:prstGeom>
          <a:solidFill>
            <a:srgbClr val="B6124A"/>
          </a:solidFill>
          <a:ln cap="flat" cmpd="sng" w="9525">
            <a:solidFill>
              <a:srgbClr val="B6124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FFFFFF"/>
                </a:solidFill>
                <a:latin typeface="Roboto"/>
                <a:ea typeface="Roboto"/>
                <a:cs typeface="Roboto"/>
                <a:sym typeface="Roboto"/>
              </a:rPr>
              <a:t>The Promise</a:t>
            </a:r>
            <a:endParaRPr sz="1100">
              <a:solidFill>
                <a:srgbClr val="FFFFFF"/>
              </a:solidFill>
              <a:latin typeface="Roboto"/>
              <a:ea typeface="Roboto"/>
              <a:cs typeface="Roboto"/>
              <a:sym typeface="Roboto"/>
            </a:endParaRPr>
          </a:p>
        </p:txBody>
      </p:sp>
      <p:sp>
        <p:nvSpPr>
          <p:cNvPr id="185" name="Google Shape;185;p29"/>
          <p:cNvSpPr/>
          <p:nvPr/>
        </p:nvSpPr>
        <p:spPr>
          <a:xfrm>
            <a:off x="2918450" y="3525874"/>
            <a:ext cx="2020500" cy="525300"/>
          </a:xfrm>
          <a:prstGeom prst="roundRect">
            <a:avLst>
              <a:gd fmla="val 16667" name="adj"/>
            </a:avLst>
          </a:prstGeom>
          <a:solidFill>
            <a:srgbClr val="B6124A"/>
          </a:solidFill>
          <a:ln cap="flat" cmpd="sng" w="9525">
            <a:solidFill>
              <a:srgbClr val="B6124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FFFFFF"/>
                </a:solidFill>
                <a:latin typeface="Roboto"/>
                <a:ea typeface="Roboto"/>
                <a:cs typeface="Roboto"/>
                <a:sym typeface="Roboto"/>
              </a:rPr>
              <a:t>The Peril</a:t>
            </a:r>
            <a:endParaRPr sz="1100">
              <a:solidFill>
                <a:srgbClr val="FFFFFF"/>
              </a:solidFill>
              <a:latin typeface="Roboto"/>
              <a:ea typeface="Roboto"/>
              <a:cs typeface="Roboto"/>
              <a:sym typeface="Roboto"/>
            </a:endParaRPr>
          </a:p>
        </p:txBody>
      </p:sp>
      <p:sp>
        <p:nvSpPr>
          <p:cNvPr id="188" name="Google Shape;188;p29"/>
          <p:cNvSpPr/>
          <p:nvPr/>
        </p:nvSpPr>
        <p:spPr>
          <a:xfrm>
            <a:off x="5472350" y="1243288"/>
            <a:ext cx="2020500" cy="525300"/>
          </a:xfrm>
          <a:prstGeom prst="roundRect">
            <a:avLst>
              <a:gd fmla="val 16667" name="adj"/>
            </a:avLst>
          </a:prstGeom>
          <a:solidFill>
            <a:srgbClr val="E1165B"/>
          </a:solidFill>
          <a:ln cap="flat" cmpd="sng" w="9525">
            <a:solidFill>
              <a:srgbClr val="E1165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FFFFFF"/>
                </a:solidFill>
                <a:latin typeface="Roboto"/>
                <a:ea typeface="Roboto"/>
                <a:cs typeface="Roboto"/>
                <a:sym typeface="Roboto"/>
              </a:rPr>
              <a:t>Efficiency, Insight</a:t>
            </a:r>
            <a:endParaRPr sz="1100">
              <a:solidFill>
                <a:srgbClr val="FFFFFF"/>
              </a:solidFill>
              <a:latin typeface="Roboto"/>
              <a:ea typeface="Roboto"/>
              <a:cs typeface="Roboto"/>
              <a:sym typeface="Roboto"/>
            </a:endParaRPr>
          </a:p>
        </p:txBody>
      </p:sp>
      <p:sp>
        <p:nvSpPr>
          <p:cNvPr id="189" name="Google Shape;189;p29"/>
          <p:cNvSpPr/>
          <p:nvPr/>
        </p:nvSpPr>
        <p:spPr>
          <a:xfrm>
            <a:off x="5472350" y="2149588"/>
            <a:ext cx="2020500" cy="525300"/>
          </a:xfrm>
          <a:prstGeom prst="roundRect">
            <a:avLst>
              <a:gd fmla="val 16667" name="adj"/>
            </a:avLst>
          </a:prstGeom>
          <a:solidFill>
            <a:srgbClr val="E1165B"/>
          </a:solidFill>
          <a:ln cap="flat" cmpd="sng" w="9525">
            <a:solidFill>
              <a:srgbClr val="E1165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FFFFFF"/>
                </a:solidFill>
                <a:latin typeface="Roboto"/>
                <a:ea typeface="Roboto"/>
                <a:cs typeface="Roboto"/>
                <a:sym typeface="Roboto"/>
              </a:rPr>
              <a:t>Speed</a:t>
            </a:r>
            <a:endParaRPr sz="1100">
              <a:solidFill>
                <a:srgbClr val="FFFFFF"/>
              </a:solidFill>
              <a:latin typeface="Roboto"/>
              <a:ea typeface="Roboto"/>
              <a:cs typeface="Roboto"/>
              <a:sym typeface="Roboto"/>
            </a:endParaRPr>
          </a:p>
        </p:txBody>
      </p:sp>
      <p:sp>
        <p:nvSpPr>
          <p:cNvPr id="190" name="Google Shape;190;p29"/>
          <p:cNvSpPr/>
          <p:nvPr/>
        </p:nvSpPr>
        <p:spPr>
          <a:xfrm>
            <a:off x="5472350" y="3054788"/>
            <a:ext cx="2020500" cy="525300"/>
          </a:xfrm>
          <a:prstGeom prst="roundRect">
            <a:avLst>
              <a:gd fmla="val 16667" name="adj"/>
            </a:avLst>
          </a:prstGeom>
          <a:solidFill>
            <a:srgbClr val="E1165B"/>
          </a:solidFill>
          <a:ln cap="flat" cmpd="sng" w="9525">
            <a:solidFill>
              <a:srgbClr val="E1165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FFFFFF"/>
                </a:solidFill>
                <a:latin typeface="Roboto"/>
                <a:ea typeface="Roboto"/>
                <a:cs typeface="Roboto"/>
                <a:sym typeface="Roboto"/>
              </a:rPr>
              <a:t>Bias, Privacy</a:t>
            </a:r>
            <a:endParaRPr sz="1100">
              <a:solidFill>
                <a:srgbClr val="FFFFFF"/>
              </a:solidFill>
              <a:latin typeface="Roboto"/>
              <a:ea typeface="Roboto"/>
              <a:cs typeface="Roboto"/>
              <a:sym typeface="Roboto"/>
            </a:endParaRPr>
          </a:p>
        </p:txBody>
      </p:sp>
      <p:sp>
        <p:nvSpPr>
          <p:cNvPr id="191" name="Google Shape;191;p29"/>
          <p:cNvSpPr/>
          <p:nvPr/>
        </p:nvSpPr>
        <p:spPr>
          <a:xfrm>
            <a:off x="5472350" y="3961088"/>
            <a:ext cx="2020500" cy="525300"/>
          </a:xfrm>
          <a:prstGeom prst="roundRect">
            <a:avLst>
              <a:gd fmla="val 16667" name="adj"/>
            </a:avLst>
          </a:prstGeom>
          <a:solidFill>
            <a:srgbClr val="E1165B"/>
          </a:solidFill>
          <a:ln cap="flat" cmpd="sng" w="9525">
            <a:solidFill>
              <a:srgbClr val="E1165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FFFFFF"/>
                </a:solidFill>
                <a:latin typeface="Roboto"/>
                <a:ea typeface="Roboto"/>
                <a:cs typeface="Roboto"/>
                <a:sym typeface="Roboto"/>
              </a:rPr>
              <a:t>Misuse</a:t>
            </a:r>
            <a:endParaRPr sz="1100">
              <a:solidFill>
                <a:srgbClr val="FFFFFF"/>
              </a:solidFill>
              <a:latin typeface="Roboto"/>
              <a:ea typeface="Roboto"/>
              <a:cs typeface="Roboto"/>
              <a:sym typeface="Roboto"/>
            </a:endParaRPr>
          </a:p>
        </p:txBody>
      </p:sp>
      <p:cxnSp>
        <p:nvCxnSpPr>
          <p:cNvPr id="192" name="Google Shape;192;p29"/>
          <p:cNvCxnSpPr>
            <a:stCxn id="187" idx="3"/>
            <a:endCxn id="188" idx="1"/>
          </p:cNvCxnSpPr>
          <p:nvPr/>
        </p:nvCxnSpPr>
        <p:spPr>
          <a:xfrm flipH="1" rot="10800000">
            <a:off x="4938950" y="1506024"/>
            <a:ext cx="533400" cy="4629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93" name="Google Shape;193;p29"/>
          <p:cNvCxnSpPr>
            <a:stCxn id="187" idx="3"/>
            <a:endCxn id="189" idx="1"/>
          </p:cNvCxnSpPr>
          <p:nvPr/>
        </p:nvCxnSpPr>
        <p:spPr>
          <a:xfrm>
            <a:off x="4938950" y="1968924"/>
            <a:ext cx="533400" cy="443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94" name="Google Shape;194;p29"/>
          <p:cNvCxnSpPr>
            <a:stCxn id="190" idx="1"/>
            <a:endCxn id="185" idx="3"/>
          </p:cNvCxnSpPr>
          <p:nvPr/>
        </p:nvCxnSpPr>
        <p:spPr>
          <a:xfrm flipH="1">
            <a:off x="4938950" y="3317438"/>
            <a:ext cx="533400" cy="4710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95" name="Google Shape;195;p29"/>
          <p:cNvCxnSpPr>
            <a:stCxn id="191" idx="1"/>
            <a:endCxn id="185" idx="3"/>
          </p:cNvCxnSpPr>
          <p:nvPr/>
        </p:nvCxnSpPr>
        <p:spPr>
          <a:xfrm rot="10800000">
            <a:off x="4938950" y="3788438"/>
            <a:ext cx="533400" cy="435300"/>
          </a:xfrm>
          <a:prstGeom prst="bentConnector3">
            <a:avLst>
              <a:gd fmla="val 50000" name="adj1"/>
            </a:avLst>
          </a:prstGeom>
          <a:noFill/>
          <a:ln cap="flat" cmpd="sng" w="9525">
            <a:solidFill>
              <a:srgbClr val="C2C2C2"/>
            </a:solidFill>
            <a:prstDash val="solid"/>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00AD4"/>
            </a:gs>
            <a:gs pos="50000">
              <a:srgbClr val="5234A9"/>
            </a:gs>
            <a:gs pos="100000">
              <a:srgbClr val="1B1B1B"/>
            </a:gs>
          </a:gsLst>
          <a:lin ang="2700000" scaled="0"/>
        </a:gradFill>
      </p:bgPr>
    </p:bg>
    <p:spTree>
      <p:nvGrpSpPr>
        <p:cNvPr id="203" name="Shape 203"/>
        <p:cNvGrpSpPr/>
        <p:nvPr/>
      </p:nvGrpSpPr>
      <p:grpSpPr>
        <a:xfrm>
          <a:off x="0" y="0"/>
          <a:ext cx="0" cy="0"/>
          <a:chOff x="0" y="0"/>
          <a:chExt cx="0" cy="0"/>
        </a:xfrm>
      </p:grpSpPr>
      <p:grpSp>
        <p:nvGrpSpPr>
          <p:cNvPr id="204" name="Google Shape;204;p30"/>
          <p:cNvGrpSpPr/>
          <p:nvPr/>
        </p:nvGrpSpPr>
        <p:grpSpPr>
          <a:xfrm>
            <a:off x="4105602" y="249930"/>
            <a:ext cx="2537427" cy="522271"/>
            <a:chOff x="0" y="-66675"/>
            <a:chExt cx="1336587" cy="275106"/>
          </a:xfrm>
        </p:grpSpPr>
        <p:sp>
          <p:nvSpPr>
            <p:cNvPr id="205" name="Google Shape;205;p30"/>
            <p:cNvSpPr/>
            <p:nvPr/>
          </p:nvSpPr>
          <p:spPr>
            <a:xfrm>
              <a:off x="0" y="0"/>
              <a:ext cx="1336587" cy="208431"/>
            </a:xfrm>
            <a:custGeom>
              <a:rect b="b" l="l" r="r" t="t"/>
              <a:pathLst>
                <a:path extrusionOk="0" h="208431" w="1336587">
                  <a:moveTo>
                    <a:pt x="104215" y="0"/>
                  </a:moveTo>
                  <a:lnTo>
                    <a:pt x="1232371" y="0"/>
                  </a:lnTo>
                  <a:cubicBezTo>
                    <a:pt x="1289928" y="0"/>
                    <a:pt x="1336587" y="46659"/>
                    <a:pt x="1336587" y="104215"/>
                  </a:cubicBezTo>
                  <a:lnTo>
                    <a:pt x="1336587" y="104215"/>
                  </a:lnTo>
                  <a:cubicBezTo>
                    <a:pt x="1336587" y="161772"/>
                    <a:pt x="1289928" y="208431"/>
                    <a:pt x="1232371"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06" name="Google Shape;206;p30"/>
            <p:cNvSpPr txBox="1"/>
            <p:nvPr/>
          </p:nvSpPr>
          <p:spPr>
            <a:xfrm>
              <a:off x="0" y="-66675"/>
              <a:ext cx="1336587" cy="275106"/>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Study Overview</a:t>
              </a:r>
              <a:endParaRPr sz="700"/>
            </a:p>
          </p:txBody>
        </p:sp>
      </p:grpSp>
      <p:grpSp>
        <p:nvGrpSpPr>
          <p:cNvPr id="207" name="Google Shape;207;p30"/>
          <p:cNvGrpSpPr/>
          <p:nvPr/>
        </p:nvGrpSpPr>
        <p:grpSpPr>
          <a:xfrm>
            <a:off x="4105595" y="2674121"/>
            <a:ext cx="2231421" cy="522261"/>
            <a:chOff x="0" y="-66675"/>
            <a:chExt cx="1175422" cy="275106"/>
          </a:xfrm>
        </p:grpSpPr>
        <p:sp>
          <p:nvSpPr>
            <p:cNvPr id="208" name="Google Shape;208;p30"/>
            <p:cNvSpPr/>
            <p:nvPr/>
          </p:nvSpPr>
          <p:spPr>
            <a:xfrm>
              <a:off x="0" y="0"/>
              <a:ext cx="1175422" cy="208431"/>
            </a:xfrm>
            <a:custGeom>
              <a:rect b="b" l="l" r="r" t="t"/>
              <a:pathLst>
                <a:path extrusionOk="0" h="208431" w="1175422">
                  <a:moveTo>
                    <a:pt x="104215" y="0"/>
                  </a:moveTo>
                  <a:lnTo>
                    <a:pt x="1071206" y="0"/>
                  </a:lnTo>
                  <a:cubicBezTo>
                    <a:pt x="1128763" y="0"/>
                    <a:pt x="1175422" y="46659"/>
                    <a:pt x="1175422" y="104215"/>
                  </a:cubicBezTo>
                  <a:lnTo>
                    <a:pt x="1175422" y="104215"/>
                  </a:lnTo>
                  <a:cubicBezTo>
                    <a:pt x="1175422" y="161772"/>
                    <a:pt x="1128763" y="208431"/>
                    <a:pt x="1071206"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09" name="Google Shape;209;p30"/>
            <p:cNvSpPr txBox="1"/>
            <p:nvPr/>
          </p:nvSpPr>
          <p:spPr>
            <a:xfrm>
              <a:off x="0" y="-66675"/>
              <a:ext cx="1175422" cy="275106"/>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Results</a:t>
              </a:r>
              <a:endParaRPr sz="700"/>
            </a:p>
          </p:txBody>
        </p:sp>
      </p:grpSp>
      <p:sp>
        <p:nvSpPr>
          <p:cNvPr id="210" name="Google Shape;210;p30"/>
          <p:cNvSpPr/>
          <p:nvPr/>
        </p:nvSpPr>
        <p:spPr>
          <a:xfrm flipH="1" rot="10800000">
            <a:off x="0" y="0"/>
            <a:ext cx="3347951" cy="5143500"/>
          </a:xfrm>
          <a:custGeom>
            <a:rect b="b" l="l" r="r" t="t"/>
            <a:pathLst>
              <a:path extrusionOk="0" h="10287000" w="6695902">
                <a:moveTo>
                  <a:pt x="0" y="10287000"/>
                </a:moveTo>
                <a:lnTo>
                  <a:pt x="6695902" y="10287000"/>
                </a:lnTo>
                <a:lnTo>
                  <a:pt x="6695902" y="0"/>
                </a:lnTo>
                <a:lnTo>
                  <a:pt x="0" y="0"/>
                </a:lnTo>
                <a:lnTo>
                  <a:pt x="0" y="1028700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11" name="Google Shape;211;p30"/>
          <p:cNvSpPr txBox="1"/>
          <p:nvPr/>
        </p:nvSpPr>
        <p:spPr>
          <a:xfrm>
            <a:off x="580939" y="975231"/>
            <a:ext cx="2766900" cy="143160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lang="en" sz="3000">
                <a:solidFill>
                  <a:srgbClr val="FFFFFF"/>
                </a:solidFill>
                <a:latin typeface="DM Sans"/>
                <a:ea typeface="DM Sans"/>
                <a:cs typeface="DM Sans"/>
                <a:sym typeface="DM Sans"/>
              </a:rPr>
              <a:t>Physicians </a:t>
            </a:r>
            <a:endParaRPr sz="700"/>
          </a:p>
          <a:p>
            <a:pPr indent="0" lvl="0" marL="0" marR="0" rtl="0" algn="l">
              <a:lnSpc>
                <a:spcPct val="104999"/>
              </a:lnSpc>
              <a:spcBef>
                <a:spcPts val="0"/>
              </a:spcBef>
              <a:spcAft>
                <a:spcPts val="0"/>
              </a:spcAft>
              <a:buNone/>
            </a:pPr>
            <a:r>
              <a:rPr lang="en" sz="3000">
                <a:solidFill>
                  <a:srgbClr val="FFFFFF"/>
                </a:solidFill>
                <a:latin typeface="DM Sans"/>
                <a:ea typeface="DM Sans"/>
                <a:cs typeface="DM Sans"/>
                <a:sym typeface="DM Sans"/>
              </a:rPr>
              <a:t>Vs AI Chatbots: </a:t>
            </a:r>
            <a:endParaRPr sz="700"/>
          </a:p>
          <a:p>
            <a:pPr indent="0" lvl="0" marL="0" marR="0" rtl="0" algn="l">
              <a:lnSpc>
                <a:spcPct val="104999"/>
              </a:lnSpc>
              <a:spcBef>
                <a:spcPts val="0"/>
              </a:spcBef>
              <a:spcAft>
                <a:spcPts val="0"/>
              </a:spcAft>
              <a:buNone/>
            </a:pPr>
            <a:r>
              <a:rPr lang="en" sz="3000">
                <a:solidFill>
                  <a:srgbClr val="FFFFFF"/>
                </a:solidFill>
                <a:latin typeface="DM Sans"/>
                <a:ea typeface="DM Sans"/>
                <a:cs typeface="DM Sans"/>
                <a:sym typeface="DM Sans"/>
              </a:rPr>
              <a:t>A Case Study</a:t>
            </a:r>
            <a:endParaRPr sz="700"/>
          </a:p>
        </p:txBody>
      </p:sp>
      <p:sp>
        <p:nvSpPr>
          <p:cNvPr id="212" name="Google Shape;212;p30"/>
          <p:cNvSpPr txBox="1"/>
          <p:nvPr/>
        </p:nvSpPr>
        <p:spPr>
          <a:xfrm>
            <a:off x="4105600" y="879075"/>
            <a:ext cx="4725300" cy="1724100"/>
          </a:xfrm>
          <a:prstGeom prst="rect">
            <a:avLst/>
          </a:prstGeom>
          <a:noFill/>
          <a:ln>
            <a:noFill/>
          </a:ln>
        </p:spPr>
        <p:txBody>
          <a:bodyPr anchorCtr="0" anchor="t" bIns="0" lIns="0" spcFirstLastPara="1" rIns="0" wrap="square" tIns="0">
            <a:spAutoFit/>
          </a:bodyPr>
          <a:lstStyle/>
          <a:p>
            <a:pPr indent="-152400" lvl="1" marL="304800" marR="0" rtl="0" algn="l">
              <a:lnSpc>
                <a:spcPct val="140014"/>
              </a:lnSpc>
              <a:spcBef>
                <a:spcPts val="0"/>
              </a:spcBef>
              <a:spcAft>
                <a:spcPts val="0"/>
              </a:spcAft>
              <a:buClr>
                <a:srgbClr val="FFFFFF"/>
              </a:buClr>
              <a:buSzPts val="1400"/>
              <a:buFont typeface="Arial"/>
              <a:buChar char="•"/>
            </a:pPr>
            <a:r>
              <a:rPr b="0" i="0" lang="en" sz="1400" u="none" cap="none" strike="noStrike">
                <a:solidFill>
                  <a:srgbClr val="FFFFFF"/>
                </a:solidFill>
                <a:latin typeface="DM Sans"/>
                <a:ea typeface="DM Sans"/>
                <a:cs typeface="DM Sans"/>
                <a:sym typeface="DM Sans"/>
              </a:rPr>
              <a:t>Asked the question: Can AI Chatbots potentially aid in creating answers to the patients' questions by drafting responses that could be reviewed by clinicians</a:t>
            </a:r>
            <a:endParaRPr sz="700"/>
          </a:p>
          <a:p>
            <a:pPr indent="-152400" lvl="1" marL="304800" marR="0" rtl="0" algn="l">
              <a:lnSpc>
                <a:spcPct val="140014"/>
              </a:lnSpc>
              <a:spcBef>
                <a:spcPts val="0"/>
              </a:spcBef>
              <a:spcAft>
                <a:spcPts val="0"/>
              </a:spcAft>
              <a:buClr>
                <a:srgbClr val="FFFFFF"/>
              </a:buClr>
              <a:buSzPts val="1400"/>
              <a:buFont typeface="Arial"/>
              <a:buChar char="•"/>
            </a:pPr>
            <a:r>
              <a:rPr b="0" i="0" lang="en" sz="1400" u="none" cap="none" strike="noStrike">
                <a:solidFill>
                  <a:srgbClr val="FFFFFF"/>
                </a:solidFill>
                <a:latin typeface="DM Sans"/>
                <a:ea typeface="DM Sans"/>
                <a:cs typeface="DM Sans"/>
                <a:sym typeface="DM Sans"/>
              </a:rPr>
              <a:t>Chatbots (Using ChatGPT) &amp; physicians crafted responses then reviewers evaluated them</a:t>
            </a:r>
            <a:endParaRPr sz="700"/>
          </a:p>
        </p:txBody>
      </p:sp>
      <p:sp>
        <p:nvSpPr>
          <p:cNvPr id="213" name="Google Shape;213;p30"/>
          <p:cNvSpPr txBox="1"/>
          <p:nvPr/>
        </p:nvSpPr>
        <p:spPr>
          <a:xfrm>
            <a:off x="4105601" y="3267325"/>
            <a:ext cx="4725300" cy="1422300"/>
          </a:xfrm>
          <a:prstGeom prst="rect">
            <a:avLst/>
          </a:prstGeom>
          <a:noFill/>
          <a:ln>
            <a:noFill/>
          </a:ln>
        </p:spPr>
        <p:txBody>
          <a:bodyPr anchorCtr="0" anchor="t" bIns="0" lIns="0" spcFirstLastPara="1" rIns="0" wrap="square" tIns="0">
            <a:spAutoFit/>
          </a:bodyPr>
          <a:lstStyle/>
          <a:p>
            <a:pPr indent="-152400" lvl="1" marL="304800" marR="0" rtl="0" algn="l">
              <a:lnSpc>
                <a:spcPct val="140014"/>
              </a:lnSpc>
              <a:spcBef>
                <a:spcPts val="0"/>
              </a:spcBef>
              <a:spcAft>
                <a:spcPts val="0"/>
              </a:spcAft>
              <a:buClr>
                <a:srgbClr val="FFFFFF"/>
              </a:buClr>
              <a:buSzPts val="1400"/>
              <a:buFont typeface="Arial"/>
              <a:buChar char="•"/>
            </a:pPr>
            <a:r>
              <a:rPr b="0" i="0" lang="en" sz="1400" u="none" cap="none" strike="noStrike">
                <a:solidFill>
                  <a:srgbClr val="FFFFFF"/>
                </a:solidFill>
                <a:latin typeface="DM Sans"/>
                <a:ea typeface="DM Sans"/>
                <a:cs typeface="DM Sans"/>
                <a:sym typeface="DM Sans"/>
              </a:rPr>
              <a:t>78.6% of the evaluators prefered chatbot responses above physician responses. </a:t>
            </a:r>
            <a:endParaRPr sz="700"/>
          </a:p>
          <a:p>
            <a:pPr indent="-203200" lvl="2" marL="609600" marR="0" rtl="0" algn="l">
              <a:lnSpc>
                <a:spcPct val="140014"/>
              </a:lnSpc>
              <a:spcBef>
                <a:spcPts val="0"/>
              </a:spcBef>
              <a:spcAft>
                <a:spcPts val="0"/>
              </a:spcAft>
              <a:buClr>
                <a:srgbClr val="FFFFFF"/>
              </a:buClr>
              <a:buSzPts val="1400"/>
              <a:buFont typeface="Arial"/>
              <a:buChar char="⚬"/>
            </a:pPr>
            <a:r>
              <a:rPr b="0" i="0" lang="en" sz="1400" u="none" cap="none" strike="noStrike">
                <a:solidFill>
                  <a:srgbClr val="FFFFFF"/>
                </a:solidFill>
                <a:latin typeface="DM Sans"/>
                <a:ea typeface="DM Sans"/>
                <a:cs typeface="DM Sans"/>
                <a:sym typeface="DM Sans"/>
              </a:rPr>
              <a:t>Chatbot responses were longer and higher quality</a:t>
            </a:r>
            <a:endParaRPr sz="700"/>
          </a:p>
          <a:p>
            <a:pPr indent="-203200" lvl="2" marL="609600" marR="0" rtl="0" algn="l">
              <a:lnSpc>
                <a:spcPct val="140014"/>
              </a:lnSpc>
              <a:spcBef>
                <a:spcPts val="0"/>
              </a:spcBef>
              <a:spcAft>
                <a:spcPts val="0"/>
              </a:spcAft>
              <a:buClr>
                <a:srgbClr val="FFFFFF"/>
              </a:buClr>
              <a:buSzPts val="1400"/>
              <a:buFont typeface="Arial"/>
              <a:buChar char="⚬"/>
            </a:pPr>
            <a:r>
              <a:rPr b="0" i="0" lang="en" sz="1400" u="none" cap="none" strike="noStrike">
                <a:solidFill>
                  <a:srgbClr val="FFFFFF"/>
                </a:solidFill>
                <a:latin typeface="DM Sans"/>
                <a:ea typeface="DM Sans"/>
                <a:cs typeface="DM Sans"/>
                <a:sym typeface="DM Sans"/>
              </a:rPr>
              <a:t>Chatbot responses were also rated more empathetic than physician responses</a:t>
            </a:r>
            <a:endParaRPr sz="700"/>
          </a:p>
        </p:txBody>
      </p:sp>
      <p:sp>
        <p:nvSpPr>
          <p:cNvPr id="214" name="Google Shape;214;p30"/>
          <p:cNvSpPr txBox="1"/>
          <p:nvPr/>
        </p:nvSpPr>
        <p:spPr>
          <a:xfrm>
            <a:off x="580950" y="2444175"/>
            <a:ext cx="2728200" cy="17241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 sz="1400" u="none" cap="none" strike="noStrike">
                <a:solidFill>
                  <a:srgbClr val="FFFFFF"/>
                </a:solidFill>
                <a:latin typeface="DM Sans"/>
                <a:ea typeface="DM Sans"/>
                <a:cs typeface="DM Sans"/>
                <a:sym typeface="DM Sans"/>
              </a:rPr>
              <a:t>Comparing Physician and </a:t>
            </a:r>
            <a:r>
              <a:rPr lang="en">
                <a:solidFill>
                  <a:srgbClr val="FFFFFF"/>
                </a:solidFill>
                <a:latin typeface="DM Sans"/>
                <a:ea typeface="DM Sans"/>
                <a:cs typeface="DM Sans"/>
                <a:sym typeface="DM Sans"/>
              </a:rPr>
              <a:t>Artificial</a:t>
            </a:r>
            <a:r>
              <a:rPr b="0" i="0" lang="en" sz="1400" u="none" cap="none" strike="noStrike">
                <a:solidFill>
                  <a:srgbClr val="FFFFFF"/>
                </a:solidFill>
                <a:latin typeface="DM Sans"/>
                <a:ea typeface="DM Sans"/>
                <a:cs typeface="DM Sans"/>
                <a:sym typeface="DM Sans"/>
              </a:rPr>
              <a:t> </a:t>
            </a:r>
            <a:r>
              <a:rPr lang="en">
                <a:solidFill>
                  <a:srgbClr val="FFFFFF"/>
                </a:solidFill>
                <a:latin typeface="DM Sans"/>
                <a:ea typeface="DM Sans"/>
                <a:cs typeface="DM Sans"/>
                <a:sym typeface="DM Sans"/>
              </a:rPr>
              <a:t>Intelligence</a:t>
            </a:r>
            <a:r>
              <a:rPr b="0" i="0" lang="en" sz="1400" u="none" cap="none" strike="noStrike">
                <a:solidFill>
                  <a:srgbClr val="FFFFFF"/>
                </a:solidFill>
                <a:latin typeface="DM Sans"/>
                <a:ea typeface="DM Sans"/>
                <a:cs typeface="DM Sans"/>
                <a:sym typeface="DM Sans"/>
              </a:rPr>
              <a:t> Chatbot Responses to Patient Questions Posted to a Public Social Media Forum (JAMA Internal Medicine, 183(6), 589-596), 2023</a:t>
            </a:r>
            <a:endParaRPr sz="7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00AD4"/>
            </a:gs>
            <a:gs pos="50000">
              <a:srgbClr val="5234A9"/>
            </a:gs>
            <a:gs pos="100000">
              <a:srgbClr val="1B1B1B"/>
            </a:gs>
          </a:gsLst>
          <a:lin ang="2700000" scaled="0"/>
        </a:gradFill>
      </p:bgPr>
    </p:bg>
    <p:spTree>
      <p:nvGrpSpPr>
        <p:cNvPr id="222" name="Shape 222"/>
        <p:cNvGrpSpPr/>
        <p:nvPr/>
      </p:nvGrpSpPr>
      <p:grpSpPr>
        <a:xfrm>
          <a:off x="0" y="0"/>
          <a:ext cx="0" cy="0"/>
          <a:chOff x="0" y="0"/>
          <a:chExt cx="0" cy="0"/>
        </a:xfrm>
      </p:grpSpPr>
      <p:sp>
        <p:nvSpPr>
          <p:cNvPr id="223" name="Google Shape;223;p31"/>
          <p:cNvSpPr/>
          <p:nvPr/>
        </p:nvSpPr>
        <p:spPr>
          <a:xfrm rot="5385950">
            <a:off x="-969485" y="874037"/>
            <a:ext cx="5216437" cy="3395426"/>
          </a:xfrm>
          <a:custGeom>
            <a:rect b="b" l="l" r="r" t="t"/>
            <a:pathLst>
              <a:path extrusionOk="0" h="6790852" w="10432873">
                <a:moveTo>
                  <a:pt x="0" y="0"/>
                </a:moveTo>
                <a:lnTo>
                  <a:pt x="10432873" y="0"/>
                </a:lnTo>
                <a:lnTo>
                  <a:pt x="10432873" y="6790852"/>
                </a:lnTo>
                <a:lnTo>
                  <a:pt x="0" y="6790852"/>
                </a:lnTo>
                <a:lnTo>
                  <a:pt x="0" y="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24" name="Google Shape;224;p31"/>
          <p:cNvSpPr txBox="1"/>
          <p:nvPr/>
        </p:nvSpPr>
        <p:spPr>
          <a:xfrm>
            <a:off x="3509498" y="1847535"/>
            <a:ext cx="5456321" cy="1362704"/>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lang="en" sz="2300">
                <a:solidFill>
                  <a:srgbClr val="FFFFFF"/>
                </a:solidFill>
                <a:latin typeface="Arbutus Slab"/>
                <a:ea typeface="Arbutus Slab"/>
                <a:cs typeface="Arbutus Slab"/>
                <a:sym typeface="Arbutus Slab"/>
              </a:rPr>
              <a:t>AI may outshine us in empathy and efficiency, but without ethics, it cannot outlast us in trust.</a:t>
            </a:r>
            <a:endParaRPr sz="7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232" name="Shape 232"/>
        <p:cNvGrpSpPr/>
        <p:nvPr/>
      </p:nvGrpSpPr>
      <p:grpSpPr>
        <a:xfrm>
          <a:off x="0" y="0"/>
          <a:ext cx="0" cy="0"/>
          <a:chOff x="0" y="0"/>
          <a:chExt cx="0" cy="0"/>
        </a:xfrm>
      </p:grpSpPr>
      <p:cxnSp>
        <p:nvCxnSpPr>
          <p:cNvPr id="233" name="Google Shape;233;p32"/>
          <p:cNvCxnSpPr/>
          <p:nvPr/>
        </p:nvCxnSpPr>
        <p:spPr>
          <a:xfrm flipH="1" rot="10800000">
            <a:off x="-7976" y="2640692"/>
            <a:ext cx="9151976" cy="1776"/>
          </a:xfrm>
          <a:prstGeom prst="straightConnector1">
            <a:avLst/>
          </a:prstGeom>
          <a:noFill/>
          <a:ln cap="flat" cmpd="sng" w="38100">
            <a:solidFill>
              <a:srgbClr val="9B6AFF"/>
            </a:solidFill>
            <a:prstDash val="solid"/>
            <a:round/>
            <a:headEnd len="sm" w="sm" type="none"/>
            <a:tailEnd len="sm" w="sm" type="none"/>
          </a:ln>
        </p:spPr>
      </p:cxnSp>
      <p:grpSp>
        <p:nvGrpSpPr>
          <p:cNvPr id="234" name="Google Shape;234;p32"/>
          <p:cNvGrpSpPr/>
          <p:nvPr/>
        </p:nvGrpSpPr>
        <p:grpSpPr>
          <a:xfrm>
            <a:off x="992245" y="2398631"/>
            <a:ext cx="419362" cy="419361"/>
            <a:chOff x="0" y="0"/>
            <a:chExt cx="812800" cy="812800"/>
          </a:xfrm>
        </p:grpSpPr>
        <p:sp>
          <p:nvSpPr>
            <p:cNvPr id="235" name="Google Shape;235;p3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6AFF"/>
            </a:solid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36" name="Google Shape;236;p32"/>
            <p:cNvSpPr txBox="1"/>
            <p:nvPr/>
          </p:nvSpPr>
          <p:spPr>
            <a:xfrm>
              <a:off x="76200" y="38100"/>
              <a:ext cx="660400" cy="6985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sz="900">
                <a:solidFill>
                  <a:schemeClr val="dk1"/>
                </a:solidFill>
                <a:latin typeface="Calibri"/>
                <a:ea typeface="Calibri"/>
                <a:cs typeface="Calibri"/>
                <a:sym typeface="Calibri"/>
              </a:endParaRPr>
            </a:p>
          </p:txBody>
        </p:sp>
      </p:grpSp>
      <p:grpSp>
        <p:nvGrpSpPr>
          <p:cNvPr id="237" name="Google Shape;237;p32"/>
          <p:cNvGrpSpPr/>
          <p:nvPr/>
        </p:nvGrpSpPr>
        <p:grpSpPr>
          <a:xfrm>
            <a:off x="564450" y="1751648"/>
            <a:ext cx="1274950" cy="522271"/>
            <a:chOff x="0" y="-66675"/>
            <a:chExt cx="671579" cy="275106"/>
          </a:xfrm>
        </p:grpSpPr>
        <p:sp>
          <p:nvSpPr>
            <p:cNvPr id="238" name="Google Shape;238;p32"/>
            <p:cNvSpPr/>
            <p:nvPr/>
          </p:nvSpPr>
          <p:spPr>
            <a:xfrm>
              <a:off x="0" y="0"/>
              <a:ext cx="671579" cy="208431"/>
            </a:xfrm>
            <a:custGeom>
              <a:rect b="b" l="l" r="r" t="t"/>
              <a:pathLst>
                <a:path extrusionOk="0" h="208431" w="671579">
                  <a:moveTo>
                    <a:pt x="104215" y="0"/>
                  </a:moveTo>
                  <a:lnTo>
                    <a:pt x="567364" y="0"/>
                  </a:lnTo>
                  <a:cubicBezTo>
                    <a:pt x="595003" y="0"/>
                    <a:pt x="621511" y="10980"/>
                    <a:pt x="641055" y="30524"/>
                  </a:cubicBezTo>
                  <a:cubicBezTo>
                    <a:pt x="660599" y="50068"/>
                    <a:pt x="671579" y="76576"/>
                    <a:pt x="671579" y="104215"/>
                  </a:cubicBezTo>
                  <a:lnTo>
                    <a:pt x="671579" y="104215"/>
                  </a:lnTo>
                  <a:cubicBezTo>
                    <a:pt x="671579" y="161772"/>
                    <a:pt x="624920" y="208431"/>
                    <a:pt x="567364"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39" name="Google Shape;239;p32"/>
            <p:cNvSpPr txBox="1"/>
            <p:nvPr/>
          </p:nvSpPr>
          <p:spPr>
            <a:xfrm>
              <a:off x="0" y="-66675"/>
              <a:ext cx="671579" cy="275106"/>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Transparency</a:t>
              </a:r>
              <a:endParaRPr sz="700"/>
            </a:p>
          </p:txBody>
        </p:sp>
      </p:grpSp>
      <p:grpSp>
        <p:nvGrpSpPr>
          <p:cNvPr id="240" name="Google Shape;240;p32"/>
          <p:cNvGrpSpPr/>
          <p:nvPr/>
        </p:nvGrpSpPr>
        <p:grpSpPr>
          <a:xfrm>
            <a:off x="3240596" y="2409931"/>
            <a:ext cx="419361" cy="419362"/>
            <a:chOff x="0" y="0"/>
            <a:chExt cx="812800" cy="812800"/>
          </a:xfrm>
        </p:grpSpPr>
        <p:sp>
          <p:nvSpPr>
            <p:cNvPr id="241" name="Google Shape;241;p3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6AFF"/>
            </a:solid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42" name="Google Shape;242;p32"/>
            <p:cNvSpPr txBox="1"/>
            <p:nvPr/>
          </p:nvSpPr>
          <p:spPr>
            <a:xfrm>
              <a:off x="76200" y="38100"/>
              <a:ext cx="660400" cy="6985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sz="900">
                <a:solidFill>
                  <a:schemeClr val="dk1"/>
                </a:solidFill>
                <a:latin typeface="Calibri"/>
                <a:ea typeface="Calibri"/>
                <a:cs typeface="Calibri"/>
                <a:sym typeface="Calibri"/>
              </a:endParaRPr>
            </a:p>
          </p:txBody>
        </p:sp>
      </p:grpSp>
      <p:grpSp>
        <p:nvGrpSpPr>
          <p:cNvPr id="243" name="Google Shape;243;p32"/>
          <p:cNvGrpSpPr/>
          <p:nvPr/>
        </p:nvGrpSpPr>
        <p:grpSpPr>
          <a:xfrm>
            <a:off x="2712319" y="1751648"/>
            <a:ext cx="1475915" cy="522271"/>
            <a:chOff x="0" y="-66675"/>
            <a:chExt cx="777437" cy="275106"/>
          </a:xfrm>
        </p:grpSpPr>
        <p:sp>
          <p:nvSpPr>
            <p:cNvPr id="244" name="Google Shape;244;p32"/>
            <p:cNvSpPr/>
            <p:nvPr/>
          </p:nvSpPr>
          <p:spPr>
            <a:xfrm>
              <a:off x="0" y="0"/>
              <a:ext cx="777437" cy="208431"/>
            </a:xfrm>
            <a:custGeom>
              <a:rect b="b" l="l" r="r" t="t"/>
              <a:pathLst>
                <a:path extrusionOk="0" h="208431" w="777437">
                  <a:moveTo>
                    <a:pt x="104215" y="0"/>
                  </a:moveTo>
                  <a:lnTo>
                    <a:pt x="673221" y="0"/>
                  </a:lnTo>
                  <a:cubicBezTo>
                    <a:pt x="730778" y="0"/>
                    <a:pt x="777437" y="46659"/>
                    <a:pt x="777437" y="104215"/>
                  </a:cubicBezTo>
                  <a:lnTo>
                    <a:pt x="777437" y="104215"/>
                  </a:lnTo>
                  <a:cubicBezTo>
                    <a:pt x="777437" y="161772"/>
                    <a:pt x="730778" y="208431"/>
                    <a:pt x="673221"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45" name="Google Shape;245;p32"/>
            <p:cNvSpPr txBox="1"/>
            <p:nvPr/>
          </p:nvSpPr>
          <p:spPr>
            <a:xfrm>
              <a:off x="0" y="-66675"/>
              <a:ext cx="777437" cy="275106"/>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Accountability</a:t>
              </a:r>
              <a:endParaRPr sz="700"/>
            </a:p>
          </p:txBody>
        </p:sp>
      </p:grpSp>
      <p:grpSp>
        <p:nvGrpSpPr>
          <p:cNvPr id="246" name="Google Shape;246;p32"/>
          <p:cNvGrpSpPr/>
          <p:nvPr/>
        </p:nvGrpSpPr>
        <p:grpSpPr>
          <a:xfrm>
            <a:off x="5488946" y="2421232"/>
            <a:ext cx="419361" cy="419361"/>
            <a:chOff x="0" y="0"/>
            <a:chExt cx="812800" cy="812800"/>
          </a:xfrm>
        </p:grpSpPr>
        <p:sp>
          <p:nvSpPr>
            <p:cNvPr id="247" name="Google Shape;247;p3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6AFF"/>
            </a:solid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48" name="Google Shape;248;p32"/>
            <p:cNvSpPr txBox="1"/>
            <p:nvPr/>
          </p:nvSpPr>
          <p:spPr>
            <a:xfrm>
              <a:off x="76200" y="38100"/>
              <a:ext cx="660400" cy="6985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sz="900">
                <a:solidFill>
                  <a:schemeClr val="dk1"/>
                </a:solidFill>
                <a:latin typeface="Calibri"/>
                <a:ea typeface="Calibri"/>
                <a:cs typeface="Calibri"/>
                <a:sym typeface="Calibri"/>
              </a:endParaRPr>
            </a:p>
          </p:txBody>
        </p:sp>
      </p:grpSp>
      <p:grpSp>
        <p:nvGrpSpPr>
          <p:cNvPr id="249" name="Google Shape;249;p32"/>
          <p:cNvGrpSpPr/>
          <p:nvPr/>
        </p:nvGrpSpPr>
        <p:grpSpPr>
          <a:xfrm>
            <a:off x="4876800" y="1751648"/>
            <a:ext cx="1632042" cy="522271"/>
            <a:chOff x="0" y="-66675"/>
            <a:chExt cx="859676" cy="275106"/>
          </a:xfrm>
        </p:grpSpPr>
        <p:sp>
          <p:nvSpPr>
            <p:cNvPr id="250" name="Google Shape;250;p32"/>
            <p:cNvSpPr/>
            <p:nvPr/>
          </p:nvSpPr>
          <p:spPr>
            <a:xfrm>
              <a:off x="0" y="0"/>
              <a:ext cx="859676" cy="208431"/>
            </a:xfrm>
            <a:custGeom>
              <a:rect b="b" l="l" r="r" t="t"/>
              <a:pathLst>
                <a:path extrusionOk="0" h="208431" w="859676">
                  <a:moveTo>
                    <a:pt x="104215" y="0"/>
                  </a:moveTo>
                  <a:lnTo>
                    <a:pt x="755461" y="0"/>
                  </a:lnTo>
                  <a:cubicBezTo>
                    <a:pt x="813018" y="0"/>
                    <a:pt x="859676" y="46659"/>
                    <a:pt x="859676" y="104215"/>
                  </a:cubicBezTo>
                  <a:lnTo>
                    <a:pt x="859676" y="104215"/>
                  </a:lnTo>
                  <a:cubicBezTo>
                    <a:pt x="859676" y="161772"/>
                    <a:pt x="813018" y="208431"/>
                    <a:pt x="755461"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51" name="Google Shape;251;p32"/>
            <p:cNvSpPr txBox="1"/>
            <p:nvPr/>
          </p:nvSpPr>
          <p:spPr>
            <a:xfrm>
              <a:off x="0" y="-66675"/>
              <a:ext cx="859676" cy="275106"/>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Bias Mitigation</a:t>
              </a:r>
              <a:endParaRPr sz="700"/>
            </a:p>
          </p:txBody>
        </p:sp>
      </p:grpSp>
      <p:grpSp>
        <p:nvGrpSpPr>
          <p:cNvPr id="252" name="Google Shape;252;p32"/>
          <p:cNvGrpSpPr/>
          <p:nvPr/>
        </p:nvGrpSpPr>
        <p:grpSpPr>
          <a:xfrm>
            <a:off x="7737297" y="2432532"/>
            <a:ext cx="419362" cy="419362"/>
            <a:chOff x="0" y="0"/>
            <a:chExt cx="812800" cy="812800"/>
          </a:xfrm>
        </p:grpSpPr>
        <p:sp>
          <p:nvSpPr>
            <p:cNvPr id="253" name="Google Shape;253;p3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B6AFF"/>
            </a:solid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54" name="Google Shape;254;p32"/>
            <p:cNvSpPr txBox="1"/>
            <p:nvPr/>
          </p:nvSpPr>
          <p:spPr>
            <a:xfrm>
              <a:off x="76200" y="38100"/>
              <a:ext cx="660400" cy="6985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t/>
              </a:r>
              <a:endParaRPr sz="900">
                <a:solidFill>
                  <a:schemeClr val="dk1"/>
                </a:solidFill>
                <a:latin typeface="Calibri"/>
                <a:ea typeface="Calibri"/>
                <a:cs typeface="Calibri"/>
                <a:sym typeface="Calibri"/>
              </a:endParaRPr>
            </a:p>
          </p:txBody>
        </p:sp>
      </p:grpSp>
      <p:grpSp>
        <p:nvGrpSpPr>
          <p:cNvPr id="255" name="Google Shape;255;p32"/>
          <p:cNvGrpSpPr/>
          <p:nvPr/>
        </p:nvGrpSpPr>
        <p:grpSpPr>
          <a:xfrm>
            <a:off x="7136763" y="1809001"/>
            <a:ext cx="1642540" cy="522818"/>
            <a:chOff x="0" y="-5966"/>
            <a:chExt cx="865206" cy="275394"/>
          </a:xfrm>
        </p:grpSpPr>
        <p:sp>
          <p:nvSpPr>
            <p:cNvPr id="256" name="Google Shape;256;p32"/>
            <p:cNvSpPr/>
            <p:nvPr/>
          </p:nvSpPr>
          <p:spPr>
            <a:xfrm>
              <a:off x="0" y="0"/>
              <a:ext cx="865090" cy="269428"/>
            </a:xfrm>
            <a:custGeom>
              <a:rect b="b" l="l" r="r" t="t"/>
              <a:pathLst>
                <a:path extrusionOk="0" h="269428" w="865090">
                  <a:moveTo>
                    <a:pt x="134714" y="0"/>
                  </a:moveTo>
                  <a:lnTo>
                    <a:pt x="730376" y="0"/>
                  </a:lnTo>
                  <a:cubicBezTo>
                    <a:pt x="804777" y="0"/>
                    <a:pt x="865090" y="60314"/>
                    <a:pt x="865090" y="134714"/>
                  </a:cubicBezTo>
                  <a:lnTo>
                    <a:pt x="865090" y="134714"/>
                  </a:lnTo>
                  <a:cubicBezTo>
                    <a:pt x="865090" y="209115"/>
                    <a:pt x="804777" y="269428"/>
                    <a:pt x="730376" y="269428"/>
                  </a:cubicBezTo>
                  <a:lnTo>
                    <a:pt x="134714" y="269428"/>
                  </a:lnTo>
                  <a:cubicBezTo>
                    <a:pt x="60314" y="269428"/>
                    <a:pt x="0" y="209115"/>
                    <a:pt x="0" y="134714"/>
                  </a:cubicBezTo>
                  <a:lnTo>
                    <a:pt x="0" y="134714"/>
                  </a:lnTo>
                  <a:cubicBezTo>
                    <a:pt x="0" y="60314"/>
                    <a:pt x="60314" y="0"/>
                    <a:pt x="134714"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57" name="Google Shape;257;p32"/>
            <p:cNvSpPr txBox="1"/>
            <p:nvPr/>
          </p:nvSpPr>
          <p:spPr>
            <a:xfrm>
              <a:off x="6" y="-5966"/>
              <a:ext cx="865200" cy="2751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100">
                  <a:solidFill>
                    <a:srgbClr val="FFFFFF"/>
                  </a:solidFill>
                  <a:latin typeface="DM Sans"/>
                  <a:ea typeface="DM Sans"/>
                  <a:cs typeface="DM Sans"/>
                  <a:sym typeface="DM Sans"/>
                </a:rPr>
                <a:t>Patient </a:t>
              </a:r>
              <a:r>
                <a:rPr lang="en" sz="1100">
                  <a:solidFill>
                    <a:srgbClr val="FFFFFF"/>
                  </a:solidFill>
                  <a:latin typeface="DM Sans"/>
                  <a:ea typeface="DM Sans"/>
                  <a:cs typeface="DM Sans"/>
                  <a:sym typeface="DM Sans"/>
                </a:rPr>
                <a:t>Autonomy</a:t>
              </a:r>
              <a:r>
                <a:rPr lang="en" sz="1100">
                  <a:solidFill>
                    <a:srgbClr val="FFFFFF"/>
                  </a:solidFill>
                  <a:latin typeface="DM Sans"/>
                  <a:ea typeface="DM Sans"/>
                  <a:cs typeface="DM Sans"/>
                  <a:sym typeface="DM Sans"/>
                </a:rPr>
                <a:t> and Trust</a:t>
              </a:r>
              <a:endParaRPr sz="500"/>
            </a:p>
          </p:txBody>
        </p:sp>
      </p:grpSp>
      <p:sp>
        <p:nvSpPr>
          <p:cNvPr id="258" name="Google Shape;258;p32"/>
          <p:cNvSpPr txBox="1"/>
          <p:nvPr/>
        </p:nvSpPr>
        <p:spPr>
          <a:xfrm>
            <a:off x="391710" y="2953118"/>
            <a:ext cx="1620430" cy="1306513"/>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lang="en" sz="1200">
                <a:solidFill>
                  <a:srgbClr val="FFFFFF"/>
                </a:solidFill>
                <a:latin typeface="DM Sans"/>
                <a:ea typeface="DM Sans"/>
                <a:cs typeface="DM Sans"/>
                <a:sym typeface="DM Sans"/>
              </a:rPr>
              <a:t>If people don’t understand how AI reaches conclusions, they won’t trust it. Worse, they will blindly trust it</a:t>
            </a:r>
            <a:endParaRPr sz="700"/>
          </a:p>
        </p:txBody>
      </p:sp>
      <p:sp>
        <p:nvSpPr>
          <p:cNvPr id="259" name="Google Shape;259;p32"/>
          <p:cNvSpPr txBox="1"/>
          <p:nvPr/>
        </p:nvSpPr>
        <p:spPr>
          <a:xfrm>
            <a:off x="2640061" y="2953118"/>
            <a:ext cx="1620431" cy="1744663"/>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lang="en" sz="1200">
                <a:solidFill>
                  <a:srgbClr val="FFFFFF"/>
                </a:solidFill>
                <a:latin typeface="DM Sans"/>
                <a:ea typeface="DM Sans"/>
                <a:cs typeface="DM Sans"/>
                <a:sym typeface="DM Sans"/>
              </a:rPr>
              <a:t>AI supports decisions, but it does not replace clinical judgement. Leadership must define who is responsible when things go wrong</a:t>
            </a:r>
            <a:endParaRPr sz="700"/>
          </a:p>
        </p:txBody>
      </p:sp>
      <p:sp>
        <p:nvSpPr>
          <p:cNvPr id="260" name="Google Shape;260;p32"/>
          <p:cNvSpPr txBox="1"/>
          <p:nvPr/>
        </p:nvSpPr>
        <p:spPr>
          <a:xfrm>
            <a:off x="4888412" y="2953118"/>
            <a:ext cx="1620431" cy="1306513"/>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lang="en" sz="1200">
                <a:solidFill>
                  <a:srgbClr val="FFFFFF"/>
                </a:solidFill>
                <a:latin typeface="DM Sans"/>
                <a:ea typeface="DM Sans"/>
                <a:cs typeface="DM Sans"/>
                <a:sym typeface="DM Sans"/>
              </a:rPr>
              <a:t>Data always carries bias. Our role is to recognize it and reduce harm through continuous testing and auditing</a:t>
            </a:r>
            <a:endParaRPr sz="700"/>
          </a:p>
        </p:txBody>
      </p:sp>
      <p:sp>
        <p:nvSpPr>
          <p:cNvPr id="261" name="Google Shape;261;p32"/>
          <p:cNvSpPr txBox="1"/>
          <p:nvPr/>
        </p:nvSpPr>
        <p:spPr>
          <a:xfrm>
            <a:off x="7136763" y="2953118"/>
            <a:ext cx="1620430" cy="1087438"/>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lang="en" sz="1200">
                <a:solidFill>
                  <a:srgbClr val="FFFFFF"/>
                </a:solidFill>
                <a:latin typeface="DM Sans"/>
                <a:ea typeface="DM Sans"/>
                <a:cs typeface="DM Sans"/>
                <a:sym typeface="DM Sans"/>
              </a:rPr>
              <a:t>AI should enhance, not replace, informed consent, shared decision making and patient dignity</a:t>
            </a:r>
            <a:endParaRPr sz="700"/>
          </a:p>
        </p:txBody>
      </p:sp>
      <p:sp>
        <p:nvSpPr>
          <p:cNvPr id="262" name="Google Shape;262;p32"/>
          <p:cNvSpPr txBox="1"/>
          <p:nvPr/>
        </p:nvSpPr>
        <p:spPr>
          <a:xfrm>
            <a:off x="1313562" y="323817"/>
            <a:ext cx="6516875" cy="623888"/>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lang="en" sz="4500">
                <a:solidFill>
                  <a:srgbClr val="FFFFFF"/>
                </a:solidFill>
                <a:latin typeface="DM Sans"/>
                <a:ea typeface="DM Sans"/>
                <a:cs typeface="DM Sans"/>
                <a:sym typeface="DM Sans"/>
              </a:rPr>
              <a:t>The Ethical Imperative</a:t>
            </a:r>
            <a:endParaRPr sz="700"/>
          </a:p>
        </p:txBody>
      </p:sp>
      <p:sp>
        <p:nvSpPr>
          <p:cNvPr id="263" name="Google Shape;263;p32"/>
          <p:cNvSpPr txBox="1"/>
          <p:nvPr/>
        </p:nvSpPr>
        <p:spPr>
          <a:xfrm>
            <a:off x="2774416" y="1051268"/>
            <a:ext cx="3595167" cy="240665"/>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lang="en" sz="1400">
                <a:solidFill>
                  <a:srgbClr val="BFA8EF"/>
                </a:solidFill>
                <a:latin typeface="DM Sans"/>
                <a:ea typeface="DM Sans"/>
                <a:cs typeface="DM Sans"/>
                <a:sym typeface="DM Sans"/>
              </a:rPr>
              <a:t>Every Move with AI Should Start With Ethics</a:t>
            </a:r>
            <a:endParaRPr sz="7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271" name="Shape 271"/>
        <p:cNvGrpSpPr/>
        <p:nvPr/>
      </p:nvGrpSpPr>
      <p:grpSpPr>
        <a:xfrm>
          <a:off x="0" y="0"/>
          <a:ext cx="0" cy="0"/>
          <a:chOff x="0" y="0"/>
          <a:chExt cx="0" cy="0"/>
        </a:xfrm>
      </p:grpSpPr>
      <p:sp>
        <p:nvSpPr>
          <p:cNvPr id="272" name="Google Shape;272;p33"/>
          <p:cNvSpPr txBox="1"/>
          <p:nvPr/>
        </p:nvSpPr>
        <p:spPr>
          <a:xfrm>
            <a:off x="514350" y="1391465"/>
            <a:ext cx="2874992" cy="1223962"/>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lang="en" sz="4500">
                <a:solidFill>
                  <a:srgbClr val="FFFFFF"/>
                </a:solidFill>
                <a:latin typeface="DM Sans"/>
                <a:ea typeface="DM Sans"/>
                <a:cs typeface="DM Sans"/>
                <a:sym typeface="DM Sans"/>
              </a:rPr>
              <a:t>Failure vs Success</a:t>
            </a:r>
            <a:endParaRPr sz="700"/>
          </a:p>
        </p:txBody>
      </p:sp>
      <p:sp>
        <p:nvSpPr>
          <p:cNvPr id="273" name="Google Shape;273;p33"/>
          <p:cNvSpPr txBox="1"/>
          <p:nvPr/>
        </p:nvSpPr>
        <p:spPr>
          <a:xfrm>
            <a:off x="514350" y="2760650"/>
            <a:ext cx="2271600" cy="8190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lang="en" sz="1400">
                <a:solidFill>
                  <a:srgbClr val="BFA8EF"/>
                </a:solidFill>
                <a:latin typeface="DM Sans"/>
                <a:ea typeface="DM Sans"/>
                <a:cs typeface="DM Sans"/>
                <a:sym typeface="DM Sans"/>
              </a:rPr>
              <a:t>Just because it works, does not mean that it follows ethical principles</a:t>
            </a:r>
            <a:endParaRPr sz="700"/>
          </a:p>
        </p:txBody>
      </p:sp>
      <p:sp>
        <p:nvSpPr>
          <p:cNvPr id="274" name="Google Shape;274;p33"/>
          <p:cNvSpPr txBox="1"/>
          <p:nvPr/>
        </p:nvSpPr>
        <p:spPr>
          <a:xfrm>
            <a:off x="3965652" y="186525"/>
            <a:ext cx="4808700" cy="23100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Failure: Population Health Risk Algorithm</a:t>
            </a:r>
            <a:endParaRPr sz="700"/>
          </a:p>
        </p:txBody>
      </p:sp>
      <p:sp>
        <p:nvSpPr>
          <p:cNvPr id="275" name="Google Shape;275;p33"/>
          <p:cNvSpPr txBox="1"/>
          <p:nvPr/>
        </p:nvSpPr>
        <p:spPr>
          <a:xfrm>
            <a:off x="3965650" y="461200"/>
            <a:ext cx="4874700" cy="46059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lang="en" sz="1200">
                <a:solidFill>
                  <a:srgbClr val="FFFFFF"/>
                </a:solidFill>
                <a:latin typeface="DM Sans"/>
                <a:ea typeface="DM Sans"/>
                <a:cs typeface="DM Sans"/>
                <a:sym typeface="DM Sans"/>
              </a:rPr>
              <a:t>What Happened:</a:t>
            </a:r>
            <a:endParaRPr sz="700"/>
          </a:p>
          <a:p>
            <a:pPr indent="-127000" lvl="1" marL="266700" marR="0" rtl="0" algn="l">
              <a:lnSpc>
                <a:spcPct val="140016"/>
              </a:lnSpc>
              <a:spcBef>
                <a:spcPts val="0"/>
              </a:spcBef>
              <a:spcAft>
                <a:spcPts val="0"/>
              </a:spcAft>
              <a:buClr>
                <a:srgbClr val="FFFFFF"/>
              </a:buClr>
              <a:buSzPts val="1200"/>
              <a:buFont typeface="Arial"/>
              <a:buChar char="•"/>
            </a:pPr>
            <a:r>
              <a:rPr b="0" i="0" lang="en" sz="1200" u="none" cap="none" strike="noStrike">
                <a:solidFill>
                  <a:srgbClr val="FFFFFF"/>
                </a:solidFill>
                <a:latin typeface="DM Sans"/>
                <a:ea typeface="DM Sans"/>
                <a:cs typeface="DM Sans"/>
                <a:sym typeface="DM Sans"/>
              </a:rPr>
              <a:t>Algorithm used future healthcare cost as a proxy for patient need</a:t>
            </a:r>
            <a:endParaRPr sz="700"/>
          </a:p>
          <a:p>
            <a:pPr indent="0" lvl="0" marL="0" marR="0" rtl="0" algn="l">
              <a:lnSpc>
                <a:spcPct val="140016"/>
              </a:lnSpc>
              <a:spcBef>
                <a:spcPts val="0"/>
              </a:spcBef>
              <a:spcAft>
                <a:spcPts val="0"/>
              </a:spcAft>
              <a:buNone/>
            </a:pPr>
            <a:r>
              <a:rPr b="1" lang="en" sz="1200">
                <a:solidFill>
                  <a:srgbClr val="FFFFFF"/>
                </a:solidFill>
                <a:latin typeface="DM Sans"/>
                <a:ea typeface="DM Sans"/>
                <a:cs typeface="DM Sans"/>
                <a:sym typeface="DM Sans"/>
              </a:rPr>
              <a:t>Outcome:</a:t>
            </a:r>
            <a:endParaRPr sz="700"/>
          </a:p>
          <a:p>
            <a:pPr indent="-127000" lvl="1" marL="266700" marR="0" rtl="0" algn="l">
              <a:lnSpc>
                <a:spcPct val="140016"/>
              </a:lnSpc>
              <a:spcBef>
                <a:spcPts val="0"/>
              </a:spcBef>
              <a:spcAft>
                <a:spcPts val="0"/>
              </a:spcAft>
              <a:buClr>
                <a:srgbClr val="FFFFFF"/>
              </a:buClr>
              <a:buSzPts val="1200"/>
              <a:buFont typeface="Arial"/>
              <a:buChar char="•"/>
            </a:pPr>
            <a:r>
              <a:rPr b="0" i="0" lang="en" sz="1200" u="none" cap="none" strike="noStrike">
                <a:solidFill>
                  <a:srgbClr val="FFFFFF"/>
                </a:solidFill>
                <a:latin typeface="DM Sans"/>
                <a:ea typeface="DM Sans"/>
                <a:cs typeface="DM Sans"/>
                <a:sym typeface="DM Sans"/>
              </a:rPr>
              <a:t>At the same risk score, black patients were significantly sicker than white patients</a:t>
            </a:r>
            <a:endParaRPr sz="700"/>
          </a:p>
          <a:p>
            <a:pPr indent="-165100" lvl="2" marL="533400" marR="0" rtl="0" algn="l">
              <a:lnSpc>
                <a:spcPct val="140016"/>
              </a:lnSpc>
              <a:spcBef>
                <a:spcPts val="0"/>
              </a:spcBef>
              <a:spcAft>
                <a:spcPts val="0"/>
              </a:spcAft>
              <a:buClr>
                <a:srgbClr val="FFFFFF"/>
              </a:buClr>
              <a:buSzPts val="1200"/>
              <a:buFont typeface="Arial"/>
              <a:buChar char="⚬"/>
            </a:pPr>
            <a:r>
              <a:rPr b="0" i="0" lang="en" sz="1200" u="none" cap="none" strike="noStrike">
                <a:solidFill>
                  <a:srgbClr val="FFFFFF"/>
                </a:solidFill>
                <a:latin typeface="DM Sans"/>
                <a:ea typeface="DM Sans"/>
                <a:cs typeface="DM Sans"/>
                <a:sym typeface="DM Sans"/>
              </a:rPr>
              <a:t>The algorithm only flagged</a:t>
            </a:r>
            <a:r>
              <a:rPr b="1" i="0" lang="en" sz="1200" u="none" cap="none" strike="noStrike">
                <a:solidFill>
                  <a:srgbClr val="FFFFFF"/>
                </a:solidFill>
                <a:latin typeface="DM Sans"/>
                <a:ea typeface="DM Sans"/>
                <a:cs typeface="DM Sans"/>
                <a:sym typeface="DM Sans"/>
              </a:rPr>
              <a:t> 17.7%</a:t>
            </a:r>
            <a:r>
              <a:rPr b="0" i="0" lang="en" sz="1200" u="none" cap="none" strike="noStrike">
                <a:solidFill>
                  <a:srgbClr val="FFFFFF"/>
                </a:solidFill>
                <a:latin typeface="DM Sans"/>
                <a:ea typeface="DM Sans"/>
                <a:cs typeface="DM Sans"/>
                <a:sym typeface="DM Sans"/>
              </a:rPr>
              <a:t> of high-need black patients, vs </a:t>
            </a:r>
            <a:r>
              <a:rPr b="1" i="0" lang="en" sz="1200" u="none" cap="none" strike="noStrike">
                <a:solidFill>
                  <a:srgbClr val="FFFFFF"/>
                </a:solidFill>
                <a:latin typeface="DM Sans"/>
                <a:ea typeface="DM Sans"/>
                <a:cs typeface="DM Sans"/>
                <a:sym typeface="DM Sans"/>
              </a:rPr>
              <a:t>46.6</a:t>
            </a:r>
            <a:r>
              <a:rPr b="0" i="0" lang="en" sz="1200" u="none" cap="none" strike="noStrike">
                <a:solidFill>
                  <a:srgbClr val="FFFFFF"/>
                </a:solidFill>
                <a:latin typeface="DM Sans"/>
                <a:ea typeface="DM Sans"/>
                <a:cs typeface="DM Sans"/>
                <a:sym typeface="DM Sans"/>
              </a:rPr>
              <a:t> if the risk was illness based</a:t>
            </a:r>
            <a:endParaRPr sz="700"/>
          </a:p>
          <a:p>
            <a:pPr indent="0" lvl="0" marL="0" marR="0" rtl="0" algn="l">
              <a:lnSpc>
                <a:spcPct val="140016"/>
              </a:lnSpc>
              <a:spcBef>
                <a:spcPts val="0"/>
              </a:spcBef>
              <a:spcAft>
                <a:spcPts val="0"/>
              </a:spcAft>
              <a:buNone/>
            </a:pPr>
            <a:r>
              <a:rPr b="1" lang="en" sz="1200">
                <a:solidFill>
                  <a:srgbClr val="FFFFFF"/>
                </a:solidFill>
                <a:latin typeface="DM Sans"/>
                <a:ea typeface="DM Sans"/>
                <a:cs typeface="DM Sans"/>
                <a:sym typeface="DM Sans"/>
              </a:rPr>
              <a:t>Ethical Breakdown</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Transparency:</a:t>
            </a:r>
            <a:r>
              <a:rPr b="0" i="0" lang="en" sz="1200" u="none" cap="none" strike="noStrike">
                <a:solidFill>
                  <a:srgbClr val="FFFFFF"/>
                </a:solidFill>
                <a:latin typeface="DM Sans"/>
                <a:ea typeface="DM Sans"/>
                <a:cs typeface="DM Sans"/>
                <a:sym typeface="DM Sans"/>
              </a:rPr>
              <a:t> Hidden target variable (cost) obscured inequities</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Accountability: </a:t>
            </a:r>
            <a:r>
              <a:rPr b="0" i="0" lang="en" sz="1200" u="none" cap="none" strike="noStrike">
                <a:solidFill>
                  <a:srgbClr val="FFFFFF"/>
                </a:solidFill>
                <a:latin typeface="DM Sans"/>
                <a:ea typeface="DM Sans"/>
                <a:cs typeface="DM Sans"/>
                <a:sym typeface="DM Sans"/>
              </a:rPr>
              <a:t>No governance caught proxy issue before scaling</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Bias Mitigation:</a:t>
            </a:r>
            <a:r>
              <a:rPr b="0" i="0" lang="en" sz="1200" u="none" cap="none" strike="noStrike">
                <a:solidFill>
                  <a:srgbClr val="FFFFFF"/>
                </a:solidFill>
                <a:latin typeface="DM Sans"/>
                <a:ea typeface="DM Sans"/>
                <a:cs typeface="DM Sans"/>
                <a:sym typeface="DM Sans"/>
              </a:rPr>
              <a:t> No subgroup audits led to systemic algorithm racial bias</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Trust:</a:t>
            </a:r>
            <a:r>
              <a:rPr b="0" i="0" lang="en" sz="1200" u="none" cap="none" strike="noStrike">
                <a:solidFill>
                  <a:srgbClr val="FFFFFF"/>
                </a:solidFill>
                <a:latin typeface="DM Sans"/>
                <a:ea typeface="DM Sans"/>
                <a:cs typeface="DM Sans"/>
                <a:sym typeface="DM Sans"/>
              </a:rPr>
              <a:t> Undermined equitable access to care</a:t>
            </a:r>
            <a:endParaRPr sz="700"/>
          </a:p>
          <a:p>
            <a:pPr indent="0" lvl="0" marL="0" marR="0" rtl="0" algn="l">
              <a:lnSpc>
                <a:spcPct val="140016"/>
              </a:lnSpc>
              <a:spcBef>
                <a:spcPts val="0"/>
              </a:spcBef>
              <a:spcAft>
                <a:spcPts val="0"/>
              </a:spcAft>
              <a:buNone/>
            </a:pPr>
            <a:r>
              <a:rPr b="1" lang="en" sz="1200">
                <a:solidFill>
                  <a:srgbClr val="FFFFFF"/>
                </a:solidFill>
                <a:latin typeface="DM Sans"/>
                <a:ea typeface="DM Sans"/>
                <a:cs typeface="DM Sans"/>
                <a:sym typeface="DM Sans"/>
              </a:rPr>
              <a:t>Reference:</a:t>
            </a:r>
            <a:endParaRPr sz="700"/>
          </a:p>
          <a:p>
            <a:pPr indent="-101600" lvl="1" marL="266700" marR="0" rtl="0" algn="l">
              <a:lnSpc>
                <a:spcPct val="140016"/>
              </a:lnSpc>
              <a:spcBef>
                <a:spcPts val="0"/>
              </a:spcBef>
              <a:spcAft>
                <a:spcPts val="0"/>
              </a:spcAft>
              <a:buClr>
                <a:srgbClr val="FFFFFF"/>
              </a:buClr>
              <a:buSzPts val="800"/>
              <a:buFont typeface="Arial"/>
              <a:buChar char="•"/>
            </a:pPr>
            <a:r>
              <a:rPr b="0" i="0" lang="en" sz="800" u="none" cap="none" strike="noStrike">
                <a:solidFill>
                  <a:srgbClr val="FFFFFF"/>
                </a:solidFill>
                <a:latin typeface="DM Sans"/>
                <a:ea typeface="DM Sans"/>
                <a:cs typeface="DM Sans"/>
                <a:sym typeface="DM Sans"/>
              </a:rPr>
              <a:t>Obermeyer, Z., Powers, B., Vogeli, C., &amp; Mullainathan, S. (2019). Dissecting racial bias in an algorithm used to manage the health of populations. Science (New York, N.Y.), 366(6464), 447–453. https://doi.org/10.1126/science.aax2342</a:t>
            </a:r>
            <a:endParaRPr sz="300"/>
          </a:p>
        </p:txBody>
      </p:sp>
      <p:cxnSp>
        <p:nvCxnSpPr>
          <p:cNvPr id="276" name="Google Shape;276;p33"/>
          <p:cNvCxnSpPr/>
          <p:nvPr/>
        </p:nvCxnSpPr>
        <p:spPr>
          <a:xfrm>
            <a:off x="3657803" y="-422347"/>
            <a:ext cx="0" cy="5988195"/>
          </a:xfrm>
          <a:prstGeom prst="straightConnector1">
            <a:avLst/>
          </a:prstGeom>
          <a:noFill/>
          <a:ln cap="flat" cmpd="sng" w="38100">
            <a:solidFill>
              <a:srgbClr val="9B6AFF"/>
            </a:solidFill>
            <a:prstDash val="solid"/>
            <a:round/>
            <a:headEnd len="sm" w="sm" type="none"/>
            <a:tailEnd len="sm" w="sm"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284" name="Shape 284"/>
        <p:cNvGrpSpPr/>
        <p:nvPr/>
      </p:nvGrpSpPr>
      <p:grpSpPr>
        <a:xfrm>
          <a:off x="0" y="0"/>
          <a:ext cx="0" cy="0"/>
          <a:chOff x="0" y="0"/>
          <a:chExt cx="0" cy="0"/>
        </a:xfrm>
      </p:grpSpPr>
      <p:sp>
        <p:nvSpPr>
          <p:cNvPr id="285" name="Google Shape;285;p34"/>
          <p:cNvSpPr txBox="1"/>
          <p:nvPr/>
        </p:nvSpPr>
        <p:spPr>
          <a:xfrm>
            <a:off x="514350" y="1391465"/>
            <a:ext cx="2874992" cy="1223962"/>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lang="en" sz="4500">
                <a:solidFill>
                  <a:srgbClr val="FFFFFF"/>
                </a:solidFill>
                <a:latin typeface="DM Sans"/>
                <a:ea typeface="DM Sans"/>
                <a:cs typeface="DM Sans"/>
                <a:sym typeface="DM Sans"/>
              </a:rPr>
              <a:t>Failure vs Success</a:t>
            </a:r>
            <a:endParaRPr sz="700"/>
          </a:p>
        </p:txBody>
      </p:sp>
      <p:sp>
        <p:nvSpPr>
          <p:cNvPr id="286" name="Google Shape;286;p34"/>
          <p:cNvSpPr txBox="1"/>
          <p:nvPr/>
        </p:nvSpPr>
        <p:spPr>
          <a:xfrm>
            <a:off x="514350" y="2760650"/>
            <a:ext cx="2271600" cy="8190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lang="en" sz="1400">
                <a:solidFill>
                  <a:srgbClr val="BFA8EF"/>
                </a:solidFill>
                <a:latin typeface="DM Sans"/>
                <a:ea typeface="DM Sans"/>
                <a:cs typeface="DM Sans"/>
                <a:sym typeface="DM Sans"/>
              </a:rPr>
              <a:t>Just because it works, does not mean that it follows ethical principles</a:t>
            </a:r>
            <a:endParaRPr sz="700"/>
          </a:p>
        </p:txBody>
      </p:sp>
      <p:sp>
        <p:nvSpPr>
          <p:cNvPr id="287" name="Google Shape;287;p34"/>
          <p:cNvSpPr txBox="1"/>
          <p:nvPr/>
        </p:nvSpPr>
        <p:spPr>
          <a:xfrm>
            <a:off x="3965642" y="186520"/>
            <a:ext cx="4530641" cy="21353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Success: Viz.ai Stroke Triage (LVO Detection)</a:t>
            </a:r>
            <a:endParaRPr sz="700"/>
          </a:p>
        </p:txBody>
      </p:sp>
      <p:sp>
        <p:nvSpPr>
          <p:cNvPr id="288" name="Google Shape;288;p34"/>
          <p:cNvSpPr txBox="1"/>
          <p:nvPr/>
        </p:nvSpPr>
        <p:spPr>
          <a:xfrm>
            <a:off x="3965643" y="461190"/>
            <a:ext cx="4728900" cy="46920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lang="en" sz="1200">
                <a:solidFill>
                  <a:srgbClr val="FFFFFF"/>
                </a:solidFill>
                <a:latin typeface="DM Sans"/>
                <a:ea typeface="DM Sans"/>
                <a:cs typeface="DM Sans"/>
                <a:sym typeface="DM Sans"/>
              </a:rPr>
              <a:t>What Happened:</a:t>
            </a:r>
            <a:endParaRPr sz="700"/>
          </a:p>
          <a:p>
            <a:pPr indent="-127000" lvl="1" marL="266700" marR="0" rtl="0" algn="l">
              <a:lnSpc>
                <a:spcPct val="140016"/>
              </a:lnSpc>
              <a:spcBef>
                <a:spcPts val="0"/>
              </a:spcBef>
              <a:spcAft>
                <a:spcPts val="0"/>
              </a:spcAft>
              <a:buClr>
                <a:srgbClr val="FFFFFF"/>
              </a:buClr>
              <a:buSzPts val="1200"/>
              <a:buFont typeface="Arial"/>
              <a:buChar char="•"/>
            </a:pPr>
            <a:r>
              <a:rPr b="0" i="0" lang="en" sz="1200" u="none" cap="none" strike="noStrike">
                <a:solidFill>
                  <a:srgbClr val="FFFFFF"/>
                </a:solidFill>
                <a:latin typeface="DM Sans"/>
                <a:ea typeface="DM Sans"/>
                <a:cs typeface="DM Sans"/>
                <a:sym typeface="DM Sans"/>
              </a:rPr>
              <a:t>AI Platform for stroke triage identification for Large Vessel occlusions (LVOs) and alerted stroke team in real time</a:t>
            </a:r>
            <a:endParaRPr sz="700"/>
          </a:p>
          <a:p>
            <a:pPr indent="0" lvl="0" marL="0" marR="0" rtl="0" algn="l">
              <a:lnSpc>
                <a:spcPct val="140016"/>
              </a:lnSpc>
              <a:spcBef>
                <a:spcPts val="0"/>
              </a:spcBef>
              <a:spcAft>
                <a:spcPts val="0"/>
              </a:spcAft>
              <a:buNone/>
            </a:pPr>
            <a:r>
              <a:rPr b="1" lang="en" sz="1200">
                <a:solidFill>
                  <a:srgbClr val="FFFFFF"/>
                </a:solidFill>
                <a:latin typeface="DM Sans"/>
                <a:ea typeface="DM Sans"/>
                <a:cs typeface="DM Sans"/>
                <a:sym typeface="DM Sans"/>
              </a:rPr>
              <a:t>Outcome:</a:t>
            </a:r>
            <a:endParaRPr sz="700"/>
          </a:p>
          <a:p>
            <a:pPr indent="-127000" lvl="1" marL="266700" marR="0" rtl="0" algn="l">
              <a:lnSpc>
                <a:spcPct val="140016"/>
              </a:lnSpc>
              <a:spcBef>
                <a:spcPts val="0"/>
              </a:spcBef>
              <a:spcAft>
                <a:spcPts val="0"/>
              </a:spcAft>
              <a:buClr>
                <a:srgbClr val="FFFFFF"/>
              </a:buClr>
              <a:buSzPts val="1200"/>
              <a:buFont typeface="Arial"/>
              <a:buChar char="•"/>
            </a:pPr>
            <a:r>
              <a:rPr b="0" i="0" lang="en" sz="1200" u="none" cap="none" strike="noStrike">
                <a:solidFill>
                  <a:srgbClr val="FFFFFF"/>
                </a:solidFill>
                <a:latin typeface="DM Sans"/>
                <a:ea typeface="DM Sans"/>
                <a:cs typeface="DM Sans"/>
                <a:sym typeface="DM Sans"/>
              </a:rPr>
              <a:t>At once center, </a:t>
            </a:r>
            <a:r>
              <a:rPr b="1" i="0" lang="en" sz="1200" u="none" cap="none" strike="noStrike">
                <a:solidFill>
                  <a:srgbClr val="FFFFFF"/>
                </a:solidFill>
                <a:latin typeface="DM Sans"/>
                <a:ea typeface="DM Sans"/>
                <a:cs typeface="DM Sans"/>
                <a:sym typeface="DM Sans"/>
              </a:rPr>
              <a:t>door-to-groin time dropped 39% off-hours</a:t>
            </a:r>
            <a:r>
              <a:rPr b="0" i="0" lang="en" sz="1200" u="none" cap="none" strike="noStrike">
                <a:solidFill>
                  <a:srgbClr val="FFFFFF"/>
                </a:solidFill>
                <a:latin typeface="DM Sans"/>
                <a:ea typeface="DM Sans"/>
                <a:cs typeface="DM Sans"/>
                <a:sym typeface="DM Sans"/>
              </a:rPr>
              <a:t> and </a:t>
            </a:r>
            <a:r>
              <a:rPr b="1" i="0" lang="en" sz="1200" u="none" cap="none" strike="noStrike">
                <a:solidFill>
                  <a:srgbClr val="FFFFFF"/>
                </a:solidFill>
                <a:latin typeface="DM Sans"/>
                <a:ea typeface="DM Sans"/>
                <a:cs typeface="DM Sans"/>
                <a:sym typeface="DM Sans"/>
              </a:rPr>
              <a:t>32% overall</a:t>
            </a:r>
            <a:r>
              <a:rPr b="0" i="0" lang="en" sz="1200" u="none" cap="none" strike="noStrike">
                <a:solidFill>
                  <a:srgbClr val="FFFFFF"/>
                </a:solidFill>
                <a:latin typeface="DM Sans"/>
                <a:ea typeface="DM Sans"/>
                <a:cs typeface="DM Sans"/>
                <a:sym typeface="DM Sans"/>
              </a:rPr>
              <a:t>, accelerating lifesaving treatment</a:t>
            </a:r>
            <a:endParaRPr sz="700"/>
          </a:p>
          <a:p>
            <a:pPr indent="0" lvl="0" marL="0" marR="0" rtl="0" algn="l">
              <a:lnSpc>
                <a:spcPct val="140016"/>
              </a:lnSpc>
              <a:spcBef>
                <a:spcPts val="0"/>
              </a:spcBef>
              <a:spcAft>
                <a:spcPts val="0"/>
              </a:spcAft>
              <a:buNone/>
            </a:pPr>
            <a:r>
              <a:rPr b="1" lang="en" sz="1200">
                <a:solidFill>
                  <a:srgbClr val="FFFFFF"/>
                </a:solidFill>
                <a:latin typeface="DM Sans"/>
                <a:ea typeface="DM Sans"/>
                <a:cs typeface="DM Sans"/>
                <a:sym typeface="DM Sans"/>
              </a:rPr>
              <a:t>Ethical Breakdown</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Transparency:</a:t>
            </a:r>
            <a:r>
              <a:rPr b="0" i="0" lang="en" sz="1200" u="none" cap="none" strike="noStrike">
                <a:solidFill>
                  <a:srgbClr val="FFFFFF"/>
                </a:solidFill>
                <a:latin typeface="DM Sans"/>
                <a:ea typeface="DM Sans"/>
                <a:cs typeface="DM Sans"/>
                <a:sym typeface="DM Sans"/>
              </a:rPr>
              <a:t> Clear workflow metrics (time to treatment)</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Accountability: </a:t>
            </a:r>
            <a:r>
              <a:rPr b="0" i="0" lang="en" sz="1200" u="none" cap="none" strike="noStrike">
                <a:solidFill>
                  <a:srgbClr val="FFFFFF"/>
                </a:solidFill>
                <a:latin typeface="DM Sans"/>
                <a:ea typeface="DM Sans"/>
                <a:cs typeface="DM Sans"/>
                <a:sym typeface="DM Sans"/>
              </a:rPr>
              <a:t>Clinicians remained decision-makers; AI served as a communication tool</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Bias Mitigation:</a:t>
            </a:r>
            <a:r>
              <a:rPr b="0" i="0" lang="en" sz="1200" u="none" cap="none" strike="noStrike">
                <a:solidFill>
                  <a:srgbClr val="FFFFFF"/>
                </a:solidFill>
                <a:latin typeface="DM Sans"/>
                <a:ea typeface="DM Sans"/>
                <a:cs typeface="DM Sans"/>
                <a:sym typeface="DM Sans"/>
              </a:rPr>
              <a:t> Monitored process times across direct vs transfer patients</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Trust:</a:t>
            </a:r>
            <a:r>
              <a:rPr b="0" i="0" lang="en" sz="1200" u="none" cap="none" strike="noStrike">
                <a:solidFill>
                  <a:srgbClr val="FFFFFF"/>
                </a:solidFill>
                <a:latin typeface="DM Sans"/>
                <a:ea typeface="DM Sans"/>
                <a:cs typeface="DM Sans"/>
                <a:sym typeface="DM Sans"/>
              </a:rPr>
              <a:t> Improved outcomes </a:t>
            </a:r>
            <a:r>
              <a:rPr lang="en" sz="1200">
                <a:solidFill>
                  <a:srgbClr val="FFFFFF"/>
                </a:solidFill>
                <a:latin typeface="DM Sans"/>
                <a:ea typeface="DM Sans"/>
                <a:cs typeface="DM Sans"/>
                <a:sym typeface="DM Sans"/>
              </a:rPr>
              <a:t>strengthened</a:t>
            </a:r>
            <a:r>
              <a:rPr b="0" i="0" lang="en" sz="1200" u="none" cap="none" strike="noStrike">
                <a:solidFill>
                  <a:srgbClr val="FFFFFF"/>
                </a:solidFill>
                <a:latin typeface="DM Sans"/>
                <a:ea typeface="DM Sans"/>
                <a:cs typeface="DM Sans"/>
                <a:sym typeface="DM Sans"/>
              </a:rPr>
              <a:t> both patient and provider confidence</a:t>
            </a:r>
            <a:endParaRPr sz="700"/>
          </a:p>
          <a:p>
            <a:pPr indent="0" lvl="0" marL="0" marR="0" rtl="0" algn="l">
              <a:lnSpc>
                <a:spcPct val="140016"/>
              </a:lnSpc>
              <a:spcBef>
                <a:spcPts val="0"/>
              </a:spcBef>
              <a:spcAft>
                <a:spcPts val="0"/>
              </a:spcAft>
              <a:buNone/>
            </a:pPr>
            <a:r>
              <a:rPr b="1" lang="en" sz="1200">
                <a:solidFill>
                  <a:srgbClr val="FFFFFF"/>
                </a:solidFill>
                <a:latin typeface="DM Sans"/>
                <a:ea typeface="DM Sans"/>
                <a:cs typeface="DM Sans"/>
                <a:sym typeface="DM Sans"/>
              </a:rPr>
              <a:t>Reference:</a:t>
            </a:r>
            <a:endParaRPr sz="700"/>
          </a:p>
          <a:p>
            <a:pPr indent="-101600" lvl="1" marL="228600" marR="0" rtl="0" algn="l">
              <a:lnSpc>
                <a:spcPct val="140000"/>
              </a:lnSpc>
              <a:spcBef>
                <a:spcPts val="0"/>
              </a:spcBef>
              <a:spcAft>
                <a:spcPts val="0"/>
              </a:spcAft>
              <a:buClr>
                <a:srgbClr val="FFFFFF"/>
              </a:buClr>
              <a:buSzPts val="800"/>
              <a:buFont typeface="Arial"/>
              <a:buChar char="•"/>
            </a:pPr>
            <a:r>
              <a:rPr b="0" i="0" lang="en" sz="800" u="none" cap="none" strike="noStrike">
                <a:solidFill>
                  <a:srgbClr val="FFFFFF"/>
                </a:solidFill>
                <a:latin typeface="DM Sans"/>
                <a:ea typeface="DM Sans"/>
                <a:cs typeface="DM Sans"/>
                <a:sym typeface="DM Sans"/>
              </a:rPr>
              <a:t>Figurelle, M. E., Meyer, D. M., Perrinez, E. S., Paulson, D., Pannell, J. S., Santiago-Dieppa, D. R., Khalessi, A. A., Bolar, D. S., Bykowski, J., &amp; Meyer, B. C. (2023). Viz.ai Implementation of Stroke Augmented Intelligence and Communications Platform to Improve Indicators and Outcomes for a Comprehensive Stroke Center and Network. AJNR. American journal of neuroradiology, 44(1), 47–53. https://doi.org/10.3174/ajnr.A7716</a:t>
            </a:r>
            <a:endParaRPr sz="400"/>
          </a:p>
        </p:txBody>
      </p:sp>
      <p:cxnSp>
        <p:nvCxnSpPr>
          <p:cNvPr id="289" name="Google Shape;289;p34"/>
          <p:cNvCxnSpPr/>
          <p:nvPr/>
        </p:nvCxnSpPr>
        <p:spPr>
          <a:xfrm>
            <a:off x="3657803" y="-422347"/>
            <a:ext cx="0" cy="5988195"/>
          </a:xfrm>
          <a:prstGeom prst="straightConnector1">
            <a:avLst/>
          </a:prstGeom>
          <a:noFill/>
          <a:ln cap="flat" cmpd="sng" w="38100">
            <a:solidFill>
              <a:srgbClr val="9B6AFF"/>
            </a:solidFill>
            <a:prstDash val="solid"/>
            <a:round/>
            <a:headEnd len="sm" w="sm" type="none"/>
            <a:tailEnd len="sm" w="sm"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5"/>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19" l="0" r="0" t="-922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99" name="Google Shape;299;p35"/>
          <p:cNvSpPr txBox="1"/>
          <p:nvPr/>
        </p:nvSpPr>
        <p:spPr>
          <a:xfrm>
            <a:off x="900467" y="2141313"/>
            <a:ext cx="3447604" cy="557213"/>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lang="en" sz="4000">
                <a:solidFill>
                  <a:srgbClr val="FFFFFF"/>
                </a:solidFill>
                <a:latin typeface="DM Sans"/>
                <a:ea typeface="DM Sans"/>
                <a:cs typeface="DM Sans"/>
                <a:sym typeface="DM Sans"/>
              </a:rPr>
              <a:t>AI Governance</a:t>
            </a:r>
            <a:endParaRPr sz="7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307" name="Shape 307"/>
        <p:cNvGrpSpPr/>
        <p:nvPr/>
      </p:nvGrpSpPr>
      <p:grpSpPr>
        <a:xfrm>
          <a:off x="0" y="0"/>
          <a:ext cx="0" cy="0"/>
          <a:chOff x="0" y="0"/>
          <a:chExt cx="0" cy="0"/>
        </a:xfrm>
      </p:grpSpPr>
      <p:sp>
        <p:nvSpPr>
          <p:cNvPr id="308" name="Google Shape;308;p36"/>
          <p:cNvSpPr/>
          <p:nvPr/>
        </p:nvSpPr>
        <p:spPr>
          <a:xfrm>
            <a:off x="-76200" y="-323850"/>
            <a:ext cx="9505286" cy="6336858"/>
          </a:xfrm>
          <a:custGeom>
            <a:rect b="b" l="l" r="r" t="t"/>
            <a:pathLst>
              <a:path extrusionOk="0" h="12673715" w="19010572">
                <a:moveTo>
                  <a:pt x="0" y="0"/>
                </a:moveTo>
                <a:lnTo>
                  <a:pt x="19010573" y="0"/>
                </a:lnTo>
                <a:lnTo>
                  <a:pt x="19010573" y="12673715"/>
                </a:lnTo>
                <a:lnTo>
                  <a:pt x="0" y="12673715"/>
                </a:lnTo>
                <a:lnTo>
                  <a:pt x="0" y="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09" name="Google Shape;309;p36"/>
          <p:cNvSpPr txBox="1"/>
          <p:nvPr/>
        </p:nvSpPr>
        <p:spPr>
          <a:xfrm>
            <a:off x="1032643" y="286794"/>
            <a:ext cx="7078713" cy="621741"/>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lang="en" sz="4500">
                <a:solidFill>
                  <a:srgbClr val="FFFFFF"/>
                </a:solidFill>
                <a:latin typeface="DM Sans"/>
                <a:ea typeface="DM Sans"/>
                <a:cs typeface="DM Sans"/>
                <a:sym typeface="DM Sans"/>
              </a:rPr>
              <a:t>What is AI Governance?</a:t>
            </a:r>
            <a:endParaRPr sz="700"/>
          </a:p>
        </p:txBody>
      </p:sp>
      <p:sp>
        <p:nvSpPr>
          <p:cNvPr id="310" name="Google Shape;310;p36"/>
          <p:cNvSpPr txBox="1"/>
          <p:nvPr/>
        </p:nvSpPr>
        <p:spPr>
          <a:xfrm>
            <a:off x="2833352" y="908536"/>
            <a:ext cx="3477295" cy="240665"/>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lang="en" sz="1400">
                <a:solidFill>
                  <a:srgbClr val="BFA8EF"/>
                </a:solidFill>
                <a:latin typeface="DM Sans"/>
                <a:ea typeface="DM Sans"/>
                <a:cs typeface="DM Sans"/>
                <a:sym typeface="DM Sans"/>
              </a:rPr>
              <a:t>Ethics are the why, Governance is the how</a:t>
            </a:r>
            <a:endParaRPr sz="7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00AD4"/>
            </a:gs>
            <a:gs pos="50000">
              <a:srgbClr val="5234A9"/>
            </a:gs>
            <a:gs pos="100000">
              <a:srgbClr val="1B1B1B"/>
            </a:gs>
          </a:gsLst>
          <a:lin ang="2700000" scaled="0"/>
        </a:gradFill>
      </p:bgPr>
    </p:bg>
    <p:spTree>
      <p:nvGrpSpPr>
        <p:cNvPr id="318" name="Shape 318"/>
        <p:cNvGrpSpPr/>
        <p:nvPr/>
      </p:nvGrpSpPr>
      <p:grpSpPr>
        <a:xfrm>
          <a:off x="0" y="0"/>
          <a:ext cx="0" cy="0"/>
          <a:chOff x="0" y="0"/>
          <a:chExt cx="0" cy="0"/>
        </a:xfrm>
      </p:grpSpPr>
      <p:sp>
        <p:nvSpPr>
          <p:cNvPr id="319" name="Google Shape;319;p37"/>
          <p:cNvSpPr/>
          <p:nvPr/>
        </p:nvSpPr>
        <p:spPr>
          <a:xfrm>
            <a:off x="766604" y="1291050"/>
            <a:ext cx="2227657" cy="2052196"/>
          </a:xfrm>
          <a:custGeom>
            <a:rect b="b" l="l" r="r" t="t"/>
            <a:pathLst>
              <a:path extrusionOk="0" h="5911850" w="6417310">
                <a:moveTo>
                  <a:pt x="1215390" y="402590"/>
                </a:moveTo>
                <a:lnTo>
                  <a:pt x="177800" y="2192020"/>
                </a:lnTo>
                <a:cubicBezTo>
                  <a:pt x="0" y="2498090"/>
                  <a:pt x="43180" y="2884170"/>
                  <a:pt x="283210" y="3144520"/>
                </a:cubicBezTo>
                <a:lnTo>
                  <a:pt x="2594610" y="5651500"/>
                </a:lnTo>
                <a:cubicBezTo>
                  <a:pt x="2747010" y="5817870"/>
                  <a:pt x="2962910" y="5911850"/>
                  <a:pt x="3187700" y="5911850"/>
                </a:cubicBezTo>
                <a:lnTo>
                  <a:pt x="5609590" y="5911850"/>
                </a:lnTo>
                <a:cubicBezTo>
                  <a:pt x="6055360" y="5911850"/>
                  <a:pt x="6417310" y="5549900"/>
                  <a:pt x="6417310" y="5104130"/>
                </a:cubicBezTo>
                <a:lnTo>
                  <a:pt x="6417310" y="1891030"/>
                </a:lnTo>
                <a:cubicBezTo>
                  <a:pt x="6417310" y="1724660"/>
                  <a:pt x="6366510" y="1562100"/>
                  <a:pt x="6269990" y="1426210"/>
                </a:cubicBezTo>
                <a:lnTo>
                  <a:pt x="5507990" y="342900"/>
                </a:lnTo>
                <a:cubicBezTo>
                  <a:pt x="5356860" y="128270"/>
                  <a:pt x="5110480" y="0"/>
                  <a:pt x="4847590" y="0"/>
                </a:cubicBezTo>
                <a:lnTo>
                  <a:pt x="1913890" y="0"/>
                </a:lnTo>
                <a:cubicBezTo>
                  <a:pt x="1625600" y="0"/>
                  <a:pt x="1358900" y="153670"/>
                  <a:pt x="1215390" y="402590"/>
                </a:cubicBezTo>
                <a:close/>
              </a:path>
            </a:pathLst>
          </a:custGeom>
          <a:blipFill rotWithShape="1">
            <a:blip r:embed="rId3">
              <a:alphaModFix/>
            </a:blip>
            <a:stretch>
              <a:fillRect b="0" l="-19883" r="-19883"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20" name="Google Shape;320;p37"/>
          <p:cNvSpPr/>
          <p:nvPr/>
        </p:nvSpPr>
        <p:spPr>
          <a:xfrm>
            <a:off x="3469854" y="1286288"/>
            <a:ext cx="2205174" cy="2052637"/>
          </a:xfrm>
          <a:custGeom>
            <a:rect b="b" l="l" r="r" t="t"/>
            <a:pathLst>
              <a:path extrusionOk="0" h="5913120" w="6352540">
                <a:moveTo>
                  <a:pt x="5995670" y="1826260"/>
                </a:moveTo>
                <a:lnTo>
                  <a:pt x="4719320" y="1826260"/>
                </a:lnTo>
                <a:cubicBezTo>
                  <a:pt x="4523740" y="1826260"/>
                  <a:pt x="4364990" y="1667510"/>
                  <a:pt x="4364990" y="1471930"/>
                </a:cubicBezTo>
                <a:lnTo>
                  <a:pt x="4364990" y="354330"/>
                </a:lnTo>
                <a:cubicBezTo>
                  <a:pt x="4364990" y="158750"/>
                  <a:pt x="4206240" y="0"/>
                  <a:pt x="4010660" y="0"/>
                </a:cubicBezTo>
                <a:lnTo>
                  <a:pt x="1061720" y="0"/>
                </a:lnTo>
                <a:cubicBezTo>
                  <a:pt x="866140" y="0"/>
                  <a:pt x="707390" y="158750"/>
                  <a:pt x="707390" y="354330"/>
                </a:cubicBezTo>
                <a:lnTo>
                  <a:pt x="707390" y="506730"/>
                </a:lnTo>
                <a:cubicBezTo>
                  <a:pt x="707390" y="702310"/>
                  <a:pt x="548640" y="861060"/>
                  <a:pt x="353060" y="861060"/>
                </a:cubicBezTo>
                <a:cubicBezTo>
                  <a:pt x="158750" y="861060"/>
                  <a:pt x="0" y="1018540"/>
                  <a:pt x="0" y="1214120"/>
                </a:cubicBezTo>
                <a:lnTo>
                  <a:pt x="0" y="4723130"/>
                </a:lnTo>
                <a:cubicBezTo>
                  <a:pt x="0" y="4918710"/>
                  <a:pt x="158750" y="5077460"/>
                  <a:pt x="354330" y="5077460"/>
                </a:cubicBezTo>
                <a:cubicBezTo>
                  <a:pt x="549910" y="5077460"/>
                  <a:pt x="708660" y="5236210"/>
                  <a:pt x="708660" y="5431790"/>
                </a:cubicBezTo>
                <a:lnTo>
                  <a:pt x="708660" y="5558790"/>
                </a:lnTo>
                <a:cubicBezTo>
                  <a:pt x="708660" y="5754370"/>
                  <a:pt x="867410" y="5913120"/>
                  <a:pt x="1062990" y="5913120"/>
                </a:cubicBezTo>
                <a:lnTo>
                  <a:pt x="4013200" y="5913120"/>
                </a:lnTo>
                <a:cubicBezTo>
                  <a:pt x="4208780" y="5913120"/>
                  <a:pt x="4367530" y="5754370"/>
                  <a:pt x="4367530" y="5558790"/>
                </a:cubicBezTo>
                <a:lnTo>
                  <a:pt x="4367530" y="5431790"/>
                </a:lnTo>
                <a:cubicBezTo>
                  <a:pt x="4367530" y="5236210"/>
                  <a:pt x="4526280" y="5077460"/>
                  <a:pt x="4721860" y="5077460"/>
                </a:cubicBezTo>
                <a:lnTo>
                  <a:pt x="5998210" y="5077460"/>
                </a:lnTo>
                <a:cubicBezTo>
                  <a:pt x="6193790" y="5077460"/>
                  <a:pt x="6352540" y="4918710"/>
                  <a:pt x="6352540" y="4723130"/>
                </a:cubicBezTo>
                <a:lnTo>
                  <a:pt x="6352540" y="2179320"/>
                </a:lnTo>
                <a:cubicBezTo>
                  <a:pt x="6350000" y="1983740"/>
                  <a:pt x="6191250" y="1826260"/>
                  <a:pt x="5995670" y="1826260"/>
                </a:cubicBezTo>
                <a:close/>
              </a:path>
            </a:pathLst>
          </a:custGeom>
          <a:blipFill rotWithShape="1">
            <a:blip r:embed="rId4">
              <a:alphaModFix/>
            </a:blip>
            <a:stretch>
              <a:fillRect b="0" l="-19853" r="-19853"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21" name="Google Shape;321;p37"/>
          <p:cNvSpPr/>
          <p:nvPr/>
        </p:nvSpPr>
        <p:spPr>
          <a:xfrm>
            <a:off x="6116379" y="1286288"/>
            <a:ext cx="2270582" cy="2052650"/>
          </a:xfrm>
          <a:custGeom>
            <a:rect b="b" l="l" r="r" t="t"/>
            <a:pathLst>
              <a:path extrusionOk="0" h="5741670" w="6351270">
                <a:moveTo>
                  <a:pt x="0" y="542290"/>
                </a:moveTo>
                <a:lnTo>
                  <a:pt x="0" y="2392680"/>
                </a:lnTo>
                <a:cubicBezTo>
                  <a:pt x="0" y="2691130"/>
                  <a:pt x="242570" y="2933700"/>
                  <a:pt x="542290" y="2933700"/>
                </a:cubicBezTo>
                <a:lnTo>
                  <a:pt x="1148080" y="2933700"/>
                </a:lnTo>
                <a:cubicBezTo>
                  <a:pt x="1447800" y="2933700"/>
                  <a:pt x="1690370" y="3176270"/>
                  <a:pt x="1690370" y="3475990"/>
                </a:cubicBezTo>
                <a:lnTo>
                  <a:pt x="1690370" y="5199380"/>
                </a:lnTo>
                <a:cubicBezTo>
                  <a:pt x="1690370" y="5499100"/>
                  <a:pt x="1932940" y="5741670"/>
                  <a:pt x="2232660" y="5741670"/>
                </a:cubicBezTo>
                <a:lnTo>
                  <a:pt x="3599180" y="5741670"/>
                </a:lnTo>
                <a:cubicBezTo>
                  <a:pt x="3735070" y="5741670"/>
                  <a:pt x="3867150" y="5689600"/>
                  <a:pt x="3967480" y="5598160"/>
                </a:cubicBezTo>
                <a:lnTo>
                  <a:pt x="6177280" y="3553460"/>
                </a:lnTo>
                <a:cubicBezTo>
                  <a:pt x="6287770" y="3450590"/>
                  <a:pt x="6351270" y="3307080"/>
                  <a:pt x="6351270" y="3155950"/>
                </a:cubicBezTo>
                <a:lnTo>
                  <a:pt x="6351270" y="542290"/>
                </a:lnTo>
                <a:cubicBezTo>
                  <a:pt x="6350000" y="242570"/>
                  <a:pt x="6107430" y="0"/>
                  <a:pt x="5807710" y="0"/>
                </a:cubicBezTo>
                <a:lnTo>
                  <a:pt x="542290" y="0"/>
                </a:lnTo>
                <a:cubicBezTo>
                  <a:pt x="242570" y="0"/>
                  <a:pt x="0" y="242570"/>
                  <a:pt x="0" y="542290"/>
                </a:cubicBezTo>
                <a:close/>
              </a:path>
            </a:pathLst>
          </a:custGeom>
          <a:blipFill rotWithShape="1">
            <a:blip r:embed="rId5">
              <a:alphaModFix/>
            </a:blip>
            <a:stretch>
              <a:fillRect b="0" l="-17841" r="-17842"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22" name="Google Shape;322;p37"/>
          <p:cNvSpPr/>
          <p:nvPr/>
        </p:nvSpPr>
        <p:spPr>
          <a:xfrm>
            <a:off x="9005138" y="2091007"/>
            <a:ext cx="2930180" cy="4008952"/>
          </a:xfrm>
          <a:custGeom>
            <a:rect b="b" l="l" r="r" t="t"/>
            <a:pathLst>
              <a:path extrusionOk="0" h="8017904" w="5860359">
                <a:moveTo>
                  <a:pt x="0" y="0"/>
                </a:moveTo>
                <a:lnTo>
                  <a:pt x="5860360" y="0"/>
                </a:lnTo>
                <a:lnTo>
                  <a:pt x="5860360" y="8017904"/>
                </a:lnTo>
                <a:lnTo>
                  <a:pt x="0" y="8017904"/>
                </a:lnTo>
                <a:lnTo>
                  <a:pt x="0" y="0"/>
                </a:lnTo>
                <a:close/>
              </a:path>
            </a:pathLst>
          </a:custGeom>
          <a:blipFill rotWithShape="1">
            <a:blip r:embed="rId6">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23" name="Google Shape;323;p37"/>
          <p:cNvSpPr/>
          <p:nvPr/>
        </p:nvSpPr>
        <p:spPr>
          <a:xfrm>
            <a:off x="-2792399" y="-860338"/>
            <a:ext cx="2930180" cy="4008952"/>
          </a:xfrm>
          <a:custGeom>
            <a:rect b="b" l="l" r="r" t="t"/>
            <a:pathLst>
              <a:path extrusionOk="0" h="8017904" w="5860359">
                <a:moveTo>
                  <a:pt x="0" y="0"/>
                </a:moveTo>
                <a:lnTo>
                  <a:pt x="5860359" y="0"/>
                </a:lnTo>
                <a:lnTo>
                  <a:pt x="5860359" y="8017905"/>
                </a:lnTo>
                <a:lnTo>
                  <a:pt x="0" y="8017905"/>
                </a:lnTo>
                <a:lnTo>
                  <a:pt x="0" y="0"/>
                </a:lnTo>
                <a:close/>
              </a:path>
            </a:pathLst>
          </a:custGeom>
          <a:blipFill rotWithShape="1">
            <a:blip r:embed="rId6">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24" name="Google Shape;324;p37"/>
          <p:cNvSpPr txBox="1"/>
          <p:nvPr/>
        </p:nvSpPr>
        <p:spPr>
          <a:xfrm>
            <a:off x="593915" y="241462"/>
            <a:ext cx="7881000" cy="978300"/>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lang="en" sz="3100">
                <a:solidFill>
                  <a:srgbClr val="FFFFFF"/>
                </a:solidFill>
                <a:latin typeface="DM Sans"/>
                <a:ea typeface="DM Sans"/>
                <a:cs typeface="DM Sans"/>
                <a:sym typeface="DM Sans"/>
              </a:rPr>
              <a:t>Governance Structures: Who’s at the Table?</a:t>
            </a:r>
            <a:endParaRPr sz="700"/>
          </a:p>
        </p:txBody>
      </p:sp>
      <p:sp>
        <p:nvSpPr>
          <p:cNvPr id="325" name="Google Shape;325;p37"/>
          <p:cNvSpPr txBox="1"/>
          <p:nvPr/>
        </p:nvSpPr>
        <p:spPr>
          <a:xfrm>
            <a:off x="893548" y="3493789"/>
            <a:ext cx="1998018" cy="209550"/>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b="1" lang="en" sz="1500">
                <a:solidFill>
                  <a:srgbClr val="FFFFFF"/>
                </a:solidFill>
                <a:latin typeface="DM Sans"/>
                <a:ea typeface="DM Sans"/>
                <a:cs typeface="DM Sans"/>
                <a:sym typeface="DM Sans"/>
              </a:rPr>
              <a:t>Oversight Committee</a:t>
            </a:r>
            <a:endParaRPr sz="700"/>
          </a:p>
        </p:txBody>
      </p:sp>
      <p:sp>
        <p:nvSpPr>
          <p:cNvPr id="326" name="Google Shape;326;p37"/>
          <p:cNvSpPr txBox="1"/>
          <p:nvPr/>
        </p:nvSpPr>
        <p:spPr>
          <a:xfrm>
            <a:off x="3940060" y="3484264"/>
            <a:ext cx="1265336" cy="209550"/>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b="1" lang="en" sz="1500">
                <a:solidFill>
                  <a:srgbClr val="FFFFFF"/>
                </a:solidFill>
                <a:latin typeface="DM Sans"/>
                <a:ea typeface="DM Sans"/>
                <a:cs typeface="DM Sans"/>
                <a:sym typeface="DM Sans"/>
              </a:rPr>
              <a:t>Defined Roles</a:t>
            </a:r>
            <a:endParaRPr sz="700"/>
          </a:p>
        </p:txBody>
      </p:sp>
      <p:sp>
        <p:nvSpPr>
          <p:cNvPr id="327" name="Google Shape;327;p37"/>
          <p:cNvSpPr txBox="1"/>
          <p:nvPr/>
        </p:nvSpPr>
        <p:spPr>
          <a:xfrm>
            <a:off x="6027853" y="3484264"/>
            <a:ext cx="2447181" cy="414024"/>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b="1" lang="en" sz="1500">
                <a:solidFill>
                  <a:srgbClr val="FFFFFF"/>
                </a:solidFill>
                <a:latin typeface="DM Sans"/>
                <a:ea typeface="DM Sans"/>
                <a:cs typeface="DM Sans"/>
                <a:sym typeface="DM Sans"/>
              </a:rPr>
              <a:t>Leadership </a:t>
            </a:r>
            <a:endParaRPr sz="700"/>
          </a:p>
          <a:p>
            <a:pPr indent="0" lvl="0" marL="0" marR="0" rtl="0" algn="ctr">
              <a:lnSpc>
                <a:spcPct val="104999"/>
              </a:lnSpc>
              <a:spcBef>
                <a:spcPts val="0"/>
              </a:spcBef>
              <a:spcAft>
                <a:spcPts val="0"/>
              </a:spcAft>
              <a:buNone/>
            </a:pPr>
            <a:r>
              <a:rPr b="1" lang="en" sz="1500">
                <a:solidFill>
                  <a:srgbClr val="FFFFFF"/>
                </a:solidFill>
                <a:latin typeface="DM Sans"/>
                <a:ea typeface="DM Sans"/>
                <a:cs typeface="DM Sans"/>
                <a:sym typeface="DM Sans"/>
              </a:rPr>
              <a:t>Accountability</a:t>
            </a:r>
            <a:endParaRPr sz="700"/>
          </a:p>
        </p:txBody>
      </p:sp>
      <p:sp>
        <p:nvSpPr>
          <p:cNvPr id="328" name="Google Shape;328;p37"/>
          <p:cNvSpPr txBox="1"/>
          <p:nvPr/>
        </p:nvSpPr>
        <p:spPr>
          <a:xfrm>
            <a:off x="675367" y="3956260"/>
            <a:ext cx="2421540" cy="79470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 sz="1200">
                <a:solidFill>
                  <a:srgbClr val="FFFFFF"/>
                </a:solidFill>
                <a:latin typeface="DM Sans"/>
                <a:ea typeface="DM Sans"/>
                <a:cs typeface="DM Sans"/>
                <a:sym typeface="DM Sans"/>
              </a:rPr>
              <a:t>Cross-functional team with representation from clinical, supply chain/value analysis, IT, compliance, and leadership</a:t>
            </a:r>
            <a:endParaRPr sz="700"/>
          </a:p>
        </p:txBody>
      </p:sp>
      <p:sp>
        <p:nvSpPr>
          <p:cNvPr id="329" name="Google Shape;329;p37"/>
          <p:cNvSpPr txBox="1"/>
          <p:nvPr/>
        </p:nvSpPr>
        <p:spPr>
          <a:xfrm>
            <a:off x="3361230" y="3958958"/>
            <a:ext cx="2421540" cy="594678"/>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 sz="1200">
                <a:solidFill>
                  <a:srgbClr val="FFFFFF"/>
                </a:solidFill>
                <a:latin typeface="DM Sans"/>
                <a:ea typeface="DM Sans"/>
                <a:cs typeface="DM Sans"/>
                <a:sym typeface="DM Sans"/>
              </a:rPr>
              <a:t>Clear accountability for approving AI tools, monitoring outcomes, and reporting back to leadership.</a:t>
            </a:r>
            <a:endParaRPr sz="700"/>
          </a:p>
        </p:txBody>
      </p:sp>
      <p:sp>
        <p:nvSpPr>
          <p:cNvPr id="330" name="Google Shape;330;p37"/>
          <p:cNvSpPr txBox="1"/>
          <p:nvPr/>
        </p:nvSpPr>
        <p:spPr>
          <a:xfrm>
            <a:off x="6047094" y="3922867"/>
            <a:ext cx="2421540" cy="79470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 sz="1200">
                <a:solidFill>
                  <a:srgbClr val="FFFFFF"/>
                </a:solidFill>
                <a:latin typeface="DM Sans"/>
                <a:ea typeface="DM Sans"/>
                <a:cs typeface="DM Sans"/>
                <a:sym typeface="DM Sans"/>
              </a:rPr>
              <a:t>Executive sponsor ensures AI governance has visibility and authority at the highest level of the organization.</a:t>
            </a:r>
            <a:endParaRPr sz="7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338" name="Shape 338"/>
        <p:cNvGrpSpPr/>
        <p:nvPr/>
      </p:nvGrpSpPr>
      <p:grpSpPr>
        <a:xfrm>
          <a:off x="0" y="0"/>
          <a:ext cx="0" cy="0"/>
          <a:chOff x="0" y="0"/>
          <a:chExt cx="0" cy="0"/>
        </a:xfrm>
      </p:grpSpPr>
      <p:sp>
        <p:nvSpPr>
          <p:cNvPr id="339" name="Google Shape;339;p38"/>
          <p:cNvSpPr/>
          <p:nvPr/>
        </p:nvSpPr>
        <p:spPr>
          <a:xfrm>
            <a:off x="4616245" y="761778"/>
            <a:ext cx="785969" cy="785969"/>
          </a:xfrm>
          <a:custGeom>
            <a:rect b="b" l="l" r="r" t="t"/>
            <a:pathLst>
              <a:path extrusionOk="0" h="1571938" w="1571938">
                <a:moveTo>
                  <a:pt x="0" y="0"/>
                </a:moveTo>
                <a:lnTo>
                  <a:pt x="1571938" y="0"/>
                </a:lnTo>
                <a:lnTo>
                  <a:pt x="1571938" y="1571938"/>
                </a:lnTo>
                <a:lnTo>
                  <a:pt x="0" y="1571938"/>
                </a:lnTo>
                <a:lnTo>
                  <a:pt x="0" y="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40" name="Google Shape;340;p38"/>
          <p:cNvSpPr/>
          <p:nvPr/>
        </p:nvSpPr>
        <p:spPr>
          <a:xfrm>
            <a:off x="4572000" y="2134521"/>
            <a:ext cx="874457" cy="874458"/>
          </a:xfrm>
          <a:custGeom>
            <a:rect b="b" l="l" r="r" t="t"/>
            <a:pathLst>
              <a:path extrusionOk="0" h="1748915" w="1748915">
                <a:moveTo>
                  <a:pt x="0" y="0"/>
                </a:moveTo>
                <a:lnTo>
                  <a:pt x="1748915" y="0"/>
                </a:lnTo>
                <a:lnTo>
                  <a:pt x="1748915" y="1748916"/>
                </a:lnTo>
                <a:lnTo>
                  <a:pt x="0" y="1748916"/>
                </a:lnTo>
                <a:lnTo>
                  <a:pt x="0" y="0"/>
                </a:lnTo>
                <a:close/>
              </a:path>
            </a:pathLst>
          </a:custGeom>
          <a:blipFill rotWithShape="1">
            <a:blip r:embed="rId4">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41" name="Google Shape;341;p38"/>
          <p:cNvSpPr/>
          <p:nvPr/>
        </p:nvSpPr>
        <p:spPr>
          <a:xfrm>
            <a:off x="4616245" y="3553015"/>
            <a:ext cx="874276" cy="731213"/>
          </a:xfrm>
          <a:custGeom>
            <a:rect b="b" l="l" r="r" t="t"/>
            <a:pathLst>
              <a:path extrusionOk="0" h="1462426" w="1748553">
                <a:moveTo>
                  <a:pt x="0" y="0"/>
                </a:moveTo>
                <a:lnTo>
                  <a:pt x="1748553" y="0"/>
                </a:lnTo>
                <a:lnTo>
                  <a:pt x="1748553" y="1462426"/>
                </a:lnTo>
                <a:lnTo>
                  <a:pt x="0" y="1462426"/>
                </a:lnTo>
                <a:lnTo>
                  <a:pt x="0" y="0"/>
                </a:lnTo>
                <a:close/>
              </a:path>
            </a:pathLst>
          </a:custGeom>
          <a:blipFill rotWithShape="1">
            <a:blip r:embed="rId5">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42" name="Google Shape;342;p38"/>
          <p:cNvSpPr txBox="1"/>
          <p:nvPr/>
        </p:nvSpPr>
        <p:spPr>
          <a:xfrm>
            <a:off x="514350" y="728872"/>
            <a:ext cx="3024826" cy="2231709"/>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lang="en" sz="4200">
                <a:solidFill>
                  <a:srgbClr val="FFFFFF"/>
                </a:solidFill>
                <a:latin typeface="DM Sans"/>
                <a:ea typeface="DM Sans"/>
                <a:cs typeface="DM Sans"/>
                <a:sym typeface="DM Sans"/>
              </a:rPr>
              <a:t>Governance in Action: Policies &amp; Processes</a:t>
            </a:r>
            <a:endParaRPr sz="700"/>
          </a:p>
        </p:txBody>
      </p:sp>
      <p:sp>
        <p:nvSpPr>
          <p:cNvPr id="343" name="Google Shape;343;p38"/>
          <p:cNvSpPr txBox="1"/>
          <p:nvPr/>
        </p:nvSpPr>
        <p:spPr>
          <a:xfrm>
            <a:off x="514350" y="3426819"/>
            <a:ext cx="2433300" cy="112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lang="en" sz="1400">
                <a:solidFill>
                  <a:srgbClr val="BFA8EF"/>
                </a:solidFill>
                <a:latin typeface="DM Sans"/>
                <a:ea typeface="DM Sans"/>
                <a:cs typeface="DM Sans"/>
                <a:sym typeface="DM Sans"/>
              </a:rPr>
              <a:t>How do we practically win when it comes to governance and not simply create another committee</a:t>
            </a:r>
            <a:endParaRPr sz="700"/>
          </a:p>
        </p:txBody>
      </p:sp>
      <p:sp>
        <p:nvSpPr>
          <p:cNvPr id="344" name="Google Shape;344;p38"/>
          <p:cNvSpPr txBox="1"/>
          <p:nvPr/>
        </p:nvSpPr>
        <p:spPr>
          <a:xfrm>
            <a:off x="5766620" y="780825"/>
            <a:ext cx="2364600" cy="23100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Create </a:t>
            </a:r>
            <a:r>
              <a:rPr b="1" lang="en" sz="1500">
                <a:solidFill>
                  <a:srgbClr val="FFFFFF"/>
                </a:solidFill>
                <a:latin typeface="DM Sans"/>
                <a:ea typeface="DM Sans"/>
                <a:cs typeface="DM Sans"/>
                <a:sym typeface="DM Sans"/>
              </a:rPr>
              <a:t>Committees</a:t>
            </a:r>
            <a:endParaRPr sz="700"/>
          </a:p>
        </p:txBody>
      </p:sp>
      <p:sp>
        <p:nvSpPr>
          <p:cNvPr id="345" name="Google Shape;345;p38"/>
          <p:cNvSpPr txBox="1"/>
          <p:nvPr/>
        </p:nvSpPr>
        <p:spPr>
          <a:xfrm>
            <a:off x="5766614" y="2119469"/>
            <a:ext cx="2888700" cy="23100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Monitor Bias and Privacy</a:t>
            </a:r>
            <a:endParaRPr sz="700"/>
          </a:p>
        </p:txBody>
      </p:sp>
      <p:sp>
        <p:nvSpPr>
          <p:cNvPr id="346" name="Google Shape;346;p38"/>
          <p:cNvSpPr txBox="1"/>
          <p:nvPr/>
        </p:nvSpPr>
        <p:spPr>
          <a:xfrm>
            <a:off x="5766614" y="1055498"/>
            <a:ext cx="2421600" cy="7020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lang="en" sz="1200">
                <a:solidFill>
                  <a:srgbClr val="BFA8EF"/>
                </a:solidFill>
                <a:latin typeface="DM Sans"/>
                <a:ea typeface="DM Sans"/>
                <a:cs typeface="DM Sans"/>
                <a:sym typeface="DM Sans"/>
              </a:rPr>
              <a:t>Establish set governance and oversight groups in relation to artificial intelligence initiatives</a:t>
            </a:r>
            <a:endParaRPr sz="700"/>
          </a:p>
        </p:txBody>
      </p:sp>
      <p:sp>
        <p:nvSpPr>
          <p:cNvPr id="347" name="Google Shape;347;p38"/>
          <p:cNvSpPr txBox="1"/>
          <p:nvPr/>
        </p:nvSpPr>
        <p:spPr>
          <a:xfrm>
            <a:off x="5766614" y="2394139"/>
            <a:ext cx="2421600" cy="9606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lang="en" sz="1200">
                <a:solidFill>
                  <a:srgbClr val="BFA8EF"/>
                </a:solidFill>
                <a:latin typeface="DM Sans"/>
                <a:ea typeface="DM Sans"/>
                <a:cs typeface="DM Sans"/>
                <a:sym typeface="DM Sans"/>
              </a:rPr>
              <a:t>Use Subject Matter Experts to ensure that bias is avoided at all costs. Also monitor for privacy concerns</a:t>
            </a:r>
            <a:endParaRPr sz="700"/>
          </a:p>
        </p:txBody>
      </p:sp>
      <p:sp>
        <p:nvSpPr>
          <p:cNvPr id="348" name="Google Shape;348;p38"/>
          <p:cNvSpPr txBox="1"/>
          <p:nvPr/>
        </p:nvSpPr>
        <p:spPr>
          <a:xfrm>
            <a:off x="5766676" y="3457775"/>
            <a:ext cx="2941500" cy="23100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Align with the HHS AI Playbook</a:t>
            </a:r>
            <a:endParaRPr sz="700"/>
          </a:p>
        </p:txBody>
      </p:sp>
      <p:sp>
        <p:nvSpPr>
          <p:cNvPr id="349" name="Google Shape;349;p38"/>
          <p:cNvSpPr txBox="1"/>
          <p:nvPr/>
        </p:nvSpPr>
        <p:spPr>
          <a:xfrm>
            <a:off x="5766614" y="3732435"/>
            <a:ext cx="2421600" cy="9606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lang="en" sz="1200">
                <a:solidFill>
                  <a:srgbClr val="BFA8EF"/>
                </a:solidFill>
                <a:latin typeface="DM Sans"/>
                <a:ea typeface="DM Sans"/>
                <a:cs typeface="DM Sans"/>
                <a:sym typeface="DM Sans"/>
              </a:rPr>
              <a:t>Establish Strategies that align with the guiding principles from HHS on using AI in a trustworthy way</a:t>
            </a:r>
            <a:endParaRPr sz="700"/>
          </a:p>
        </p:txBody>
      </p:sp>
      <p:cxnSp>
        <p:nvCxnSpPr>
          <p:cNvPr id="350" name="Google Shape;350;p38"/>
          <p:cNvCxnSpPr/>
          <p:nvPr/>
        </p:nvCxnSpPr>
        <p:spPr>
          <a:xfrm>
            <a:off x="3657803" y="-422347"/>
            <a:ext cx="0" cy="5988195"/>
          </a:xfrm>
          <a:prstGeom prst="straightConnector1">
            <a:avLst/>
          </a:prstGeom>
          <a:noFill/>
          <a:ln cap="flat" cmpd="sng" w="38100">
            <a:solidFill>
              <a:srgbClr val="9B6AFF"/>
            </a:solidFill>
            <a:prstDash val="solid"/>
            <a:round/>
            <a:headEnd len="sm" w="sm" type="none"/>
            <a:tailEnd len="sm" w="sm"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358" name="Shape 358"/>
        <p:cNvGrpSpPr/>
        <p:nvPr/>
      </p:nvGrpSpPr>
      <p:grpSpPr>
        <a:xfrm>
          <a:off x="0" y="0"/>
          <a:ext cx="0" cy="0"/>
          <a:chOff x="0" y="0"/>
          <a:chExt cx="0" cy="0"/>
        </a:xfrm>
      </p:grpSpPr>
      <p:sp>
        <p:nvSpPr>
          <p:cNvPr id="359" name="Google Shape;359;p39"/>
          <p:cNvSpPr/>
          <p:nvPr/>
        </p:nvSpPr>
        <p:spPr>
          <a:xfrm>
            <a:off x="1060132" y="1746257"/>
            <a:ext cx="1533581" cy="1313303"/>
          </a:xfrm>
          <a:custGeom>
            <a:rect b="b" l="l" r="r" t="t"/>
            <a:pathLst>
              <a:path extrusionOk="0" h="2626606" w="3067162">
                <a:moveTo>
                  <a:pt x="0" y="0"/>
                </a:moveTo>
                <a:lnTo>
                  <a:pt x="3067162" y="0"/>
                </a:lnTo>
                <a:lnTo>
                  <a:pt x="3067162" y="2626606"/>
                </a:lnTo>
                <a:lnTo>
                  <a:pt x="0" y="2626606"/>
                </a:lnTo>
                <a:lnTo>
                  <a:pt x="0" y="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0" name="Google Shape;360;p39"/>
          <p:cNvSpPr/>
          <p:nvPr/>
        </p:nvSpPr>
        <p:spPr>
          <a:xfrm>
            <a:off x="3754746" y="1596168"/>
            <a:ext cx="1634508" cy="1634508"/>
          </a:xfrm>
          <a:custGeom>
            <a:rect b="b" l="l" r="r" t="t"/>
            <a:pathLst>
              <a:path extrusionOk="0" h="3269015" w="3269015">
                <a:moveTo>
                  <a:pt x="0" y="0"/>
                </a:moveTo>
                <a:lnTo>
                  <a:pt x="3269016" y="0"/>
                </a:lnTo>
                <a:lnTo>
                  <a:pt x="3269016" y="3269015"/>
                </a:lnTo>
                <a:lnTo>
                  <a:pt x="0" y="3269015"/>
                </a:lnTo>
                <a:lnTo>
                  <a:pt x="0" y="0"/>
                </a:lnTo>
                <a:close/>
              </a:path>
            </a:pathLst>
          </a:custGeom>
          <a:blipFill rotWithShape="1">
            <a:blip r:embed="rId4">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1" name="Google Shape;361;p39"/>
          <p:cNvSpPr/>
          <p:nvPr/>
        </p:nvSpPr>
        <p:spPr>
          <a:xfrm>
            <a:off x="6531789" y="1776963"/>
            <a:ext cx="1302786" cy="1302786"/>
          </a:xfrm>
          <a:custGeom>
            <a:rect b="b" l="l" r="r" t="t"/>
            <a:pathLst>
              <a:path extrusionOk="0" h="2605572" w="2605572">
                <a:moveTo>
                  <a:pt x="0" y="0"/>
                </a:moveTo>
                <a:lnTo>
                  <a:pt x="2605573" y="0"/>
                </a:lnTo>
                <a:lnTo>
                  <a:pt x="2605573" y="2605573"/>
                </a:lnTo>
                <a:lnTo>
                  <a:pt x="0" y="2605573"/>
                </a:lnTo>
                <a:lnTo>
                  <a:pt x="0" y="0"/>
                </a:lnTo>
                <a:close/>
              </a:path>
            </a:pathLst>
          </a:custGeom>
          <a:blipFill rotWithShape="1">
            <a:blip r:embed="rId5">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2" name="Google Shape;362;p39"/>
          <p:cNvSpPr txBox="1"/>
          <p:nvPr/>
        </p:nvSpPr>
        <p:spPr>
          <a:xfrm>
            <a:off x="350044" y="490320"/>
            <a:ext cx="8443913" cy="623888"/>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lang="en" sz="4500">
                <a:solidFill>
                  <a:srgbClr val="FFFFFF"/>
                </a:solidFill>
                <a:latin typeface="DM Sans"/>
                <a:ea typeface="DM Sans"/>
                <a:cs typeface="DM Sans"/>
                <a:sym typeface="DM Sans"/>
              </a:rPr>
              <a:t>Tools to Support AI Governance</a:t>
            </a:r>
            <a:endParaRPr sz="700"/>
          </a:p>
        </p:txBody>
      </p:sp>
      <p:sp>
        <p:nvSpPr>
          <p:cNvPr id="363" name="Google Shape;363;p39"/>
          <p:cNvSpPr txBox="1"/>
          <p:nvPr/>
        </p:nvSpPr>
        <p:spPr>
          <a:xfrm>
            <a:off x="3581177" y="1160475"/>
            <a:ext cx="1981647" cy="240665"/>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lang="en" sz="1400">
                <a:solidFill>
                  <a:srgbClr val="BFA8EF"/>
                </a:solidFill>
                <a:latin typeface="DM Sans"/>
                <a:ea typeface="DM Sans"/>
                <a:cs typeface="DM Sans"/>
                <a:sym typeface="DM Sans"/>
              </a:rPr>
              <a:t>Put Theory Into Practice</a:t>
            </a:r>
            <a:endParaRPr sz="700"/>
          </a:p>
        </p:txBody>
      </p:sp>
      <p:sp>
        <p:nvSpPr>
          <p:cNvPr id="364" name="Google Shape;364;p39"/>
          <p:cNvSpPr txBox="1"/>
          <p:nvPr/>
        </p:nvSpPr>
        <p:spPr>
          <a:xfrm>
            <a:off x="1060133" y="3178623"/>
            <a:ext cx="1662410" cy="409575"/>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lang="en" sz="1500">
                <a:solidFill>
                  <a:srgbClr val="FFFFFF"/>
                </a:solidFill>
                <a:latin typeface="DM Sans"/>
                <a:ea typeface="DM Sans"/>
                <a:cs typeface="DM Sans"/>
                <a:sym typeface="DM Sans"/>
              </a:rPr>
              <a:t>AI Implementation </a:t>
            </a:r>
            <a:endParaRPr sz="700"/>
          </a:p>
          <a:p>
            <a:pPr indent="0" lvl="0" marL="0" marR="0" rtl="0" algn="l">
              <a:lnSpc>
                <a:spcPct val="104999"/>
              </a:lnSpc>
              <a:spcBef>
                <a:spcPts val="0"/>
              </a:spcBef>
              <a:spcAft>
                <a:spcPts val="0"/>
              </a:spcAft>
              <a:buNone/>
            </a:pPr>
            <a:r>
              <a:rPr lang="en" sz="1500">
                <a:solidFill>
                  <a:srgbClr val="FFFFFF"/>
                </a:solidFill>
                <a:latin typeface="DM Sans"/>
                <a:ea typeface="DM Sans"/>
                <a:cs typeface="DM Sans"/>
                <a:sym typeface="DM Sans"/>
              </a:rPr>
              <a:t>Checklist</a:t>
            </a:r>
            <a:endParaRPr sz="700"/>
          </a:p>
        </p:txBody>
      </p:sp>
      <p:sp>
        <p:nvSpPr>
          <p:cNvPr id="365" name="Google Shape;365;p39"/>
          <p:cNvSpPr txBox="1"/>
          <p:nvPr/>
        </p:nvSpPr>
        <p:spPr>
          <a:xfrm>
            <a:off x="3769742" y="3191981"/>
            <a:ext cx="1604516" cy="409575"/>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Risk Assessment </a:t>
            </a:r>
            <a:endParaRPr sz="700"/>
          </a:p>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Matrix</a:t>
            </a:r>
            <a:endParaRPr sz="700"/>
          </a:p>
        </p:txBody>
      </p:sp>
      <p:sp>
        <p:nvSpPr>
          <p:cNvPr id="366" name="Google Shape;366;p39"/>
          <p:cNvSpPr txBox="1"/>
          <p:nvPr/>
        </p:nvSpPr>
        <p:spPr>
          <a:xfrm>
            <a:off x="1060124" y="3627650"/>
            <a:ext cx="2150700" cy="12192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lang="en" sz="1200">
                <a:solidFill>
                  <a:srgbClr val="BFA8EF"/>
                </a:solidFill>
                <a:latin typeface="DM Sans"/>
                <a:ea typeface="DM Sans"/>
                <a:cs typeface="DM Sans"/>
                <a:sym typeface="DM Sans"/>
              </a:rPr>
              <a:t>Use a stepwise framework to guide adoption through objectives, cross-</a:t>
            </a:r>
            <a:r>
              <a:rPr lang="en" sz="1200">
                <a:solidFill>
                  <a:srgbClr val="BFA8EF"/>
                </a:solidFill>
                <a:latin typeface="DM Sans"/>
                <a:ea typeface="DM Sans"/>
                <a:cs typeface="DM Sans"/>
                <a:sym typeface="DM Sans"/>
              </a:rPr>
              <a:t>functional</a:t>
            </a:r>
            <a:r>
              <a:rPr lang="en" sz="1200">
                <a:solidFill>
                  <a:srgbClr val="BFA8EF"/>
                </a:solidFill>
                <a:latin typeface="DM Sans"/>
                <a:ea typeface="DM Sans"/>
                <a:cs typeface="DM Sans"/>
                <a:sym typeface="DM Sans"/>
              </a:rPr>
              <a:t> teams, guardrails, training and scaling</a:t>
            </a:r>
            <a:endParaRPr sz="700"/>
          </a:p>
        </p:txBody>
      </p:sp>
      <p:sp>
        <p:nvSpPr>
          <p:cNvPr id="367" name="Google Shape;367;p39"/>
          <p:cNvSpPr txBox="1"/>
          <p:nvPr/>
        </p:nvSpPr>
        <p:spPr>
          <a:xfrm>
            <a:off x="3794610" y="3641014"/>
            <a:ext cx="1570020" cy="649288"/>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lang="en" sz="1200">
                <a:solidFill>
                  <a:srgbClr val="BFA8EF"/>
                </a:solidFill>
                <a:latin typeface="DM Sans"/>
                <a:ea typeface="DM Sans"/>
                <a:cs typeface="DM Sans"/>
                <a:sym typeface="DM Sans"/>
              </a:rPr>
              <a:t>Use a structures scoring system across all domains</a:t>
            </a:r>
            <a:endParaRPr sz="700"/>
          </a:p>
        </p:txBody>
      </p:sp>
      <p:sp>
        <p:nvSpPr>
          <p:cNvPr id="368" name="Google Shape;368;p39"/>
          <p:cNvSpPr txBox="1"/>
          <p:nvPr/>
        </p:nvSpPr>
        <p:spPr>
          <a:xfrm>
            <a:off x="6107862" y="3209329"/>
            <a:ext cx="2150641" cy="409575"/>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AI Position Statements </a:t>
            </a:r>
            <a:endParaRPr sz="700"/>
          </a:p>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and Toolkits</a:t>
            </a:r>
            <a:endParaRPr sz="700"/>
          </a:p>
        </p:txBody>
      </p:sp>
      <p:sp>
        <p:nvSpPr>
          <p:cNvPr id="369" name="Google Shape;369;p39"/>
          <p:cNvSpPr txBox="1"/>
          <p:nvPr/>
        </p:nvSpPr>
        <p:spPr>
          <a:xfrm>
            <a:off x="6107862" y="3658362"/>
            <a:ext cx="2150641" cy="868363"/>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lang="en" sz="1200">
                <a:solidFill>
                  <a:srgbClr val="BFA8EF"/>
                </a:solidFill>
                <a:latin typeface="DM Sans"/>
                <a:ea typeface="DM Sans"/>
                <a:cs typeface="DM Sans"/>
                <a:sym typeface="DM Sans"/>
              </a:rPr>
              <a:t>Align your procedures with foundational frameworks from accepted documents and tools</a:t>
            </a:r>
            <a:endParaRPr sz="7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377" name="Shape 377"/>
        <p:cNvGrpSpPr/>
        <p:nvPr/>
      </p:nvGrpSpPr>
      <p:grpSpPr>
        <a:xfrm>
          <a:off x="0" y="0"/>
          <a:ext cx="0" cy="0"/>
          <a:chOff x="0" y="0"/>
          <a:chExt cx="0" cy="0"/>
        </a:xfrm>
      </p:grpSpPr>
      <p:sp>
        <p:nvSpPr>
          <p:cNvPr id="378" name="Google Shape;378;p40"/>
          <p:cNvSpPr/>
          <p:nvPr/>
        </p:nvSpPr>
        <p:spPr>
          <a:xfrm>
            <a:off x="2638800" y="514350"/>
            <a:ext cx="3866401" cy="3640884"/>
          </a:xfrm>
          <a:custGeom>
            <a:rect b="b" l="l" r="r" t="t"/>
            <a:pathLst>
              <a:path extrusionOk="0" h="7281767" w="7732801">
                <a:moveTo>
                  <a:pt x="0" y="0"/>
                </a:moveTo>
                <a:lnTo>
                  <a:pt x="7732800" y="0"/>
                </a:lnTo>
                <a:lnTo>
                  <a:pt x="7732800" y="7281767"/>
                </a:lnTo>
                <a:lnTo>
                  <a:pt x="0" y="7281767"/>
                </a:lnTo>
                <a:lnTo>
                  <a:pt x="0" y="0"/>
                </a:lnTo>
                <a:close/>
              </a:path>
            </a:pathLst>
          </a:custGeom>
          <a:blipFill rotWithShape="1">
            <a:blip r:embed="rId3">
              <a:alphaModFix/>
            </a:blip>
            <a:stretch>
              <a:fillRect b="-3096" l="0" r="0" t="-3095"/>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79" name="Google Shape;379;p40"/>
          <p:cNvSpPr txBox="1"/>
          <p:nvPr/>
        </p:nvSpPr>
        <p:spPr>
          <a:xfrm>
            <a:off x="528898" y="307527"/>
            <a:ext cx="8086204" cy="623888"/>
          </a:xfrm>
          <a:prstGeom prst="rect">
            <a:avLst/>
          </a:prstGeom>
          <a:noFill/>
          <a:ln>
            <a:noFill/>
          </a:ln>
        </p:spPr>
        <p:txBody>
          <a:bodyPr anchorCtr="0" anchor="t" bIns="0" lIns="0" spcFirstLastPara="1" rIns="0" wrap="square" tIns="0">
            <a:spAutoFit/>
          </a:bodyPr>
          <a:lstStyle/>
          <a:p>
            <a:pPr indent="0" lvl="0" marL="0" marR="0" rtl="0" algn="ctr">
              <a:lnSpc>
                <a:spcPct val="118125"/>
              </a:lnSpc>
              <a:spcBef>
                <a:spcPts val="0"/>
              </a:spcBef>
              <a:spcAft>
                <a:spcPts val="0"/>
              </a:spcAft>
              <a:buNone/>
            </a:pPr>
            <a:r>
              <a:rPr lang="en" sz="4000">
                <a:solidFill>
                  <a:srgbClr val="FFFFFF"/>
                </a:solidFill>
                <a:latin typeface="DM Sans"/>
                <a:ea typeface="DM Sans"/>
                <a:cs typeface="DM Sans"/>
                <a:sym typeface="DM Sans"/>
              </a:rPr>
              <a:t>Balancing Innovation and Trust</a:t>
            </a:r>
            <a:endParaRPr sz="700"/>
          </a:p>
        </p:txBody>
      </p:sp>
      <p:sp>
        <p:nvSpPr>
          <p:cNvPr id="380" name="Google Shape;380;p40"/>
          <p:cNvSpPr txBox="1"/>
          <p:nvPr/>
        </p:nvSpPr>
        <p:spPr>
          <a:xfrm>
            <a:off x="1814103" y="969170"/>
            <a:ext cx="5515800" cy="2154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1200"/>
              </a:spcBef>
              <a:spcAft>
                <a:spcPts val="1200"/>
              </a:spcAft>
              <a:buSzPts val="1100"/>
              <a:buNone/>
            </a:pPr>
            <a:r>
              <a:rPr lang="en">
                <a:solidFill>
                  <a:srgbClr val="BFA8EF"/>
                </a:solidFill>
                <a:latin typeface="DM Sans"/>
                <a:ea typeface="DM Sans"/>
                <a:cs typeface="DM Sans"/>
                <a:sym typeface="DM Sans"/>
              </a:rPr>
              <a:t>Resilience lives where innovation meets ethics</a:t>
            </a:r>
            <a:endParaRPr>
              <a:solidFill>
                <a:srgbClr val="BFA8EF"/>
              </a:solidFill>
              <a:latin typeface="DM Sans"/>
              <a:ea typeface="DM Sans"/>
              <a:cs typeface="DM Sans"/>
              <a:sym typeface="DM Sans"/>
            </a:endParaRPr>
          </a:p>
        </p:txBody>
      </p:sp>
      <p:sp>
        <p:nvSpPr>
          <p:cNvPr id="381" name="Google Shape;381;p40"/>
          <p:cNvSpPr txBox="1"/>
          <p:nvPr/>
        </p:nvSpPr>
        <p:spPr>
          <a:xfrm>
            <a:off x="647286" y="1989656"/>
            <a:ext cx="1901205" cy="20955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lang="en" sz="1500">
                <a:solidFill>
                  <a:srgbClr val="FFFFFF"/>
                </a:solidFill>
                <a:latin typeface="DM Sans"/>
                <a:ea typeface="DM Sans"/>
                <a:cs typeface="DM Sans"/>
                <a:sym typeface="DM Sans"/>
              </a:rPr>
              <a:t>Encourage Innovation</a:t>
            </a:r>
            <a:endParaRPr sz="700"/>
          </a:p>
        </p:txBody>
      </p:sp>
      <p:sp>
        <p:nvSpPr>
          <p:cNvPr id="382" name="Google Shape;382;p40"/>
          <p:cNvSpPr txBox="1"/>
          <p:nvPr/>
        </p:nvSpPr>
        <p:spPr>
          <a:xfrm>
            <a:off x="6728504" y="1913053"/>
            <a:ext cx="1594888" cy="209550"/>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b="1" lang="en" sz="1500">
                <a:solidFill>
                  <a:srgbClr val="FFFFFF"/>
                </a:solidFill>
                <a:latin typeface="DM Sans"/>
                <a:ea typeface="DM Sans"/>
                <a:cs typeface="DM Sans"/>
                <a:sym typeface="DM Sans"/>
              </a:rPr>
              <a:t>Build Trust</a:t>
            </a:r>
            <a:endParaRPr sz="700"/>
          </a:p>
        </p:txBody>
      </p:sp>
      <p:sp>
        <p:nvSpPr>
          <p:cNvPr id="383" name="Google Shape;383;p40"/>
          <p:cNvSpPr txBox="1"/>
          <p:nvPr/>
        </p:nvSpPr>
        <p:spPr>
          <a:xfrm>
            <a:off x="647286" y="2238664"/>
            <a:ext cx="1951664" cy="868363"/>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lang="en" sz="1200">
                <a:solidFill>
                  <a:srgbClr val="BFA8EF"/>
                </a:solidFill>
                <a:latin typeface="DM Sans"/>
                <a:ea typeface="DM Sans"/>
                <a:cs typeface="DM Sans"/>
                <a:sym typeface="DM Sans"/>
              </a:rPr>
              <a:t>Be curious and willing to evaluate AI through pilot programs and safe testing environments</a:t>
            </a:r>
            <a:endParaRPr sz="700"/>
          </a:p>
        </p:txBody>
      </p:sp>
      <p:sp>
        <p:nvSpPr>
          <p:cNvPr id="384" name="Google Shape;384;p40"/>
          <p:cNvSpPr txBox="1"/>
          <p:nvPr/>
        </p:nvSpPr>
        <p:spPr>
          <a:xfrm>
            <a:off x="6753372" y="2162060"/>
            <a:ext cx="1570020" cy="1087438"/>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lang="en" sz="1200">
                <a:solidFill>
                  <a:srgbClr val="BFA8EF"/>
                </a:solidFill>
                <a:latin typeface="DM Sans"/>
                <a:ea typeface="DM Sans"/>
                <a:cs typeface="DM Sans"/>
                <a:sym typeface="DM Sans"/>
              </a:rPr>
              <a:t>Transparency with patients, clinical staff, physicians, administrators and the public</a:t>
            </a:r>
            <a:endParaRPr sz="700"/>
          </a:p>
        </p:txBody>
      </p:sp>
      <p:sp>
        <p:nvSpPr>
          <p:cNvPr id="385" name="Google Shape;385;p40"/>
          <p:cNvSpPr txBox="1"/>
          <p:nvPr/>
        </p:nvSpPr>
        <p:spPr>
          <a:xfrm>
            <a:off x="3464222" y="3824975"/>
            <a:ext cx="2984100" cy="23100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Maintain Accountability</a:t>
            </a:r>
            <a:endParaRPr sz="700"/>
          </a:p>
        </p:txBody>
      </p:sp>
      <p:sp>
        <p:nvSpPr>
          <p:cNvPr id="386" name="Google Shape;386;p40"/>
          <p:cNvSpPr txBox="1"/>
          <p:nvPr/>
        </p:nvSpPr>
        <p:spPr>
          <a:xfrm>
            <a:off x="2598949" y="4059252"/>
            <a:ext cx="3946101" cy="868363"/>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lang="en" sz="1200">
                <a:solidFill>
                  <a:srgbClr val="BFA8EF"/>
                </a:solidFill>
                <a:latin typeface="DM Sans"/>
                <a:ea typeface="DM Sans"/>
                <a:cs typeface="DM Sans"/>
                <a:sym typeface="DM Sans"/>
              </a:rPr>
              <a:t>Establish governance and encourage participation as well as celebrating wins and acknowledging shortfalls. Ensure rapid identification of issues and address risk quickly</a:t>
            </a:r>
            <a:endParaRPr sz="7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00AD4"/>
            </a:gs>
            <a:gs pos="50000">
              <a:srgbClr val="5234A9"/>
            </a:gs>
            <a:gs pos="100000">
              <a:srgbClr val="1B1B1B"/>
            </a:gs>
          </a:gsLst>
          <a:lin ang="2700006" scaled="0"/>
        </a:gradFill>
      </p:bgPr>
    </p:bg>
    <p:spTree>
      <p:nvGrpSpPr>
        <p:cNvPr id="394" name="Shape 394"/>
        <p:cNvGrpSpPr/>
        <p:nvPr/>
      </p:nvGrpSpPr>
      <p:grpSpPr>
        <a:xfrm>
          <a:off x="0" y="0"/>
          <a:ext cx="0" cy="0"/>
          <a:chOff x="0" y="0"/>
          <a:chExt cx="0" cy="0"/>
        </a:xfrm>
      </p:grpSpPr>
      <p:grpSp>
        <p:nvGrpSpPr>
          <p:cNvPr id="395" name="Google Shape;395;p41"/>
          <p:cNvGrpSpPr/>
          <p:nvPr/>
        </p:nvGrpSpPr>
        <p:grpSpPr>
          <a:xfrm>
            <a:off x="4105602" y="249933"/>
            <a:ext cx="2537377" cy="522261"/>
            <a:chOff x="0" y="-66675"/>
            <a:chExt cx="1336587" cy="275106"/>
          </a:xfrm>
        </p:grpSpPr>
        <p:sp>
          <p:nvSpPr>
            <p:cNvPr id="396" name="Google Shape;396;p41"/>
            <p:cNvSpPr/>
            <p:nvPr/>
          </p:nvSpPr>
          <p:spPr>
            <a:xfrm>
              <a:off x="0" y="0"/>
              <a:ext cx="1336587" cy="208431"/>
            </a:xfrm>
            <a:custGeom>
              <a:rect b="b" l="l" r="r" t="t"/>
              <a:pathLst>
                <a:path extrusionOk="0" h="208431" w="1336587">
                  <a:moveTo>
                    <a:pt x="104215" y="0"/>
                  </a:moveTo>
                  <a:lnTo>
                    <a:pt x="1232371" y="0"/>
                  </a:lnTo>
                  <a:cubicBezTo>
                    <a:pt x="1289928" y="0"/>
                    <a:pt x="1336587" y="46659"/>
                    <a:pt x="1336587" y="104215"/>
                  </a:cubicBezTo>
                  <a:lnTo>
                    <a:pt x="1336587" y="104215"/>
                  </a:lnTo>
                  <a:cubicBezTo>
                    <a:pt x="1336587" y="161772"/>
                    <a:pt x="1289928" y="208431"/>
                    <a:pt x="1232371"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97" name="Google Shape;397;p41"/>
            <p:cNvSpPr txBox="1"/>
            <p:nvPr/>
          </p:nvSpPr>
          <p:spPr>
            <a:xfrm>
              <a:off x="0" y="-66675"/>
              <a:ext cx="1336500" cy="2751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Study Overview</a:t>
              </a:r>
              <a:endParaRPr sz="700"/>
            </a:p>
          </p:txBody>
        </p:sp>
      </p:grpSp>
      <p:grpSp>
        <p:nvGrpSpPr>
          <p:cNvPr id="398" name="Google Shape;398;p41"/>
          <p:cNvGrpSpPr/>
          <p:nvPr/>
        </p:nvGrpSpPr>
        <p:grpSpPr>
          <a:xfrm>
            <a:off x="4105595" y="2674121"/>
            <a:ext cx="2231421" cy="522261"/>
            <a:chOff x="0" y="-66675"/>
            <a:chExt cx="1175422" cy="275106"/>
          </a:xfrm>
        </p:grpSpPr>
        <p:sp>
          <p:nvSpPr>
            <p:cNvPr id="399" name="Google Shape;399;p41"/>
            <p:cNvSpPr/>
            <p:nvPr/>
          </p:nvSpPr>
          <p:spPr>
            <a:xfrm>
              <a:off x="0" y="0"/>
              <a:ext cx="1175422" cy="208431"/>
            </a:xfrm>
            <a:custGeom>
              <a:rect b="b" l="l" r="r" t="t"/>
              <a:pathLst>
                <a:path extrusionOk="0" h="208431" w="1175422">
                  <a:moveTo>
                    <a:pt x="104215" y="0"/>
                  </a:moveTo>
                  <a:lnTo>
                    <a:pt x="1071206" y="0"/>
                  </a:lnTo>
                  <a:cubicBezTo>
                    <a:pt x="1128763" y="0"/>
                    <a:pt x="1175422" y="46659"/>
                    <a:pt x="1175422" y="104215"/>
                  </a:cubicBezTo>
                  <a:lnTo>
                    <a:pt x="1175422" y="104215"/>
                  </a:lnTo>
                  <a:cubicBezTo>
                    <a:pt x="1175422" y="161772"/>
                    <a:pt x="1128763" y="208431"/>
                    <a:pt x="1071206"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00" name="Google Shape;400;p41"/>
            <p:cNvSpPr txBox="1"/>
            <p:nvPr/>
          </p:nvSpPr>
          <p:spPr>
            <a:xfrm>
              <a:off x="0" y="-66675"/>
              <a:ext cx="1175400" cy="2751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Results</a:t>
              </a:r>
              <a:endParaRPr sz="700"/>
            </a:p>
          </p:txBody>
        </p:sp>
      </p:grpSp>
      <p:sp>
        <p:nvSpPr>
          <p:cNvPr id="401" name="Google Shape;401;p41"/>
          <p:cNvSpPr/>
          <p:nvPr/>
        </p:nvSpPr>
        <p:spPr>
          <a:xfrm flipH="1" rot="10800000">
            <a:off x="0" y="0"/>
            <a:ext cx="3347951" cy="5143500"/>
          </a:xfrm>
          <a:custGeom>
            <a:rect b="b" l="l" r="r" t="t"/>
            <a:pathLst>
              <a:path extrusionOk="0" h="10287000" w="6695902">
                <a:moveTo>
                  <a:pt x="0" y="10287000"/>
                </a:moveTo>
                <a:lnTo>
                  <a:pt x="6695902" y="10287000"/>
                </a:lnTo>
                <a:lnTo>
                  <a:pt x="6695902" y="0"/>
                </a:lnTo>
                <a:lnTo>
                  <a:pt x="0" y="0"/>
                </a:lnTo>
                <a:lnTo>
                  <a:pt x="0" y="1028700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02" name="Google Shape;402;p41"/>
          <p:cNvSpPr txBox="1"/>
          <p:nvPr/>
        </p:nvSpPr>
        <p:spPr>
          <a:xfrm>
            <a:off x="580939" y="975231"/>
            <a:ext cx="2766900" cy="1059900"/>
          </a:xfrm>
          <a:prstGeom prst="rect">
            <a:avLst/>
          </a:prstGeom>
          <a:noFill/>
          <a:ln>
            <a:noFill/>
          </a:ln>
        </p:spPr>
        <p:txBody>
          <a:bodyPr anchorCtr="0" anchor="t" bIns="0" lIns="0" spcFirstLastPara="1" rIns="0" wrap="square" tIns="0">
            <a:spAutoFit/>
          </a:bodyPr>
          <a:lstStyle/>
          <a:p>
            <a:pPr indent="0" lvl="0" marL="0" rtl="0" algn="l">
              <a:lnSpc>
                <a:spcPct val="105000"/>
              </a:lnSpc>
              <a:spcBef>
                <a:spcPts val="0"/>
              </a:spcBef>
              <a:spcAft>
                <a:spcPts val="0"/>
              </a:spcAft>
              <a:buNone/>
            </a:pPr>
            <a:r>
              <a:t/>
            </a:r>
            <a:endParaRPr sz="700"/>
          </a:p>
          <a:p>
            <a:pPr indent="0" lvl="0" marL="0" marR="0" rtl="0" algn="l">
              <a:lnSpc>
                <a:spcPct val="105000"/>
              </a:lnSpc>
              <a:spcBef>
                <a:spcPts val="0"/>
              </a:spcBef>
              <a:spcAft>
                <a:spcPts val="0"/>
              </a:spcAft>
              <a:buNone/>
            </a:pPr>
            <a:r>
              <a:rPr lang="en" sz="3000">
                <a:solidFill>
                  <a:srgbClr val="FFFFFF"/>
                </a:solidFill>
                <a:latin typeface="DM Sans"/>
                <a:ea typeface="DM Sans"/>
                <a:cs typeface="DM Sans"/>
                <a:sym typeface="DM Sans"/>
              </a:rPr>
              <a:t>AI in Infection Surveillance</a:t>
            </a:r>
            <a:endParaRPr sz="700"/>
          </a:p>
        </p:txBody>
      </p:sp>
      <p:sp>
        <p:nvSpPr>
          <p:cNvPr id="403" name="Google Shape;403;p41"/>
          <p:cNvSpPr txBox="1"/>
          <p:nvPr/>
        </p:nvSpPr>
        <p:spPr>
          <a:xfrm>
            <a:off x="4105600" y="879075"/>
            <a:ext cx="4725300" cy="1724100"/>
          </a:xfrm>
          <a:prstGeom prst="rect">
            <a:avLst/>
          </a:prstGeom>
          <a:noFill/>
          <a:ln>
            <a:noFill/>
          </a:ln>
        </p:spPr>
        <p:txBody>
          <a:bodyPr anchorCtr="0" anchor="t" bIns="0" lIns="0" spcFirstLastPara="1" rIns="0" wrap="square" tIns="0">
            <a:spAutoFit/>
          </a:bodyPr>
          <a:lstStyle/>
          <a:p>
            <a:pPr indent="-152400" lvl="1" marL="304800" marR="0" rtl="0" algn="l">
              <a:lnSpc>
                <a:spcPct val="140014"/>
              </a:lnSpc>
              <a:spcBef>
                <a:spcPts val="0"/>
              </a:spcBef>
              <a:spcAft>
                <a:spcPts val="0"/>
              </a:spcAft>
              <a:buClr>
                <a:srgbClr val="FFFFFF"/>
              </a:buClr>
              <a:buSzPts val="1400"/>
              <a:buFont typeface="Arial"/>
              <a:buChar char="•"/>
            </a:pPr>
            <a:r>
              <a:rPr b="0" i="0" lang="en" sz="1400" u="none" cap="none" strike="noStrike">
                <a:solidFill>
                  <a:srgbClr val="FFFFFF"/>
                </a:solidFill>
                <a:latin typeface="DM Sans"/>
                <a:ea typeface="DM Sans"/>
                <a:cs typeface="DM Sans"/>
                <a:sym typeface="DM Sans"/>
              </a:rPr>
              <a:t>Asked the question: </a:t>
            </a:r>
            <a:r>
              <a:rPr lang="en">
                <a:solidFill>
                  <a:srgbClr val="FFFFFF"/>
                </a:solidFill>
                <a:latin typeface="DM Sans"/>
                <a:ea typeface="DM Sans"/>
                <a:cs typeface="DM Sans"/>
                <a:sym typeface="DM Sans"/>
              </a:rPr>
              <a:t>Can Large Language Models (LLMs) like ChatGPT assist infection preventionist in identifying healthcare-associated infections (HAIs)?</a:t>
            </a:r>
            <a:endParaRPr sz="700"/>
          </a:p>
          <a:p>
            <a:pPr indent="-152400" lvl="1" marL="304800" marR="0" rtl="0" algn="l">
              <a:lnSpc>
                <a:spcPct val="140014"/>
              </a:lnSpc>
              <a:spcBef>
                <a:spcPts val="0"/>
              </a:spcBef>
              <a:spcAft>
                <a:spcPts val="0"/>
              </a:spcAft>
              <a:buClr>
                <a:srgbClr val="FFFFFF"/>
              </a:buClr>
              <a:buSzPts val="1400"/>
              <a:buFont typeface="Arial"/>
              <a:buChar char="•"/>
            </a:pPr>
            <a:r>
              <a:rPr lang="en">
                <a:solidFill>
                  <a:srgbClr val="FFFFFF"/>
                </a:solidFill>
                <a:latin typeface="DM Sans"/>
                <a:ea typeface="DM Sans"/>
                <a:cs typeface="DM Sans"/>
                <a:sym typeface="DM Sans"/>
              </a:rPr>
              <a:t>Researchers tested ChatGPT-4 and a local Mixtral model using six NHSN infection scenarios (CLABSI and CAUTI cases)</a:t>
            </a:r>
            <a:endParaRPr sz="700"/>
          </a:p>
        </p:txBody>
      </p:sp>
      <p:sp>
        <p:nvSpPr>
          <p:cNvPr id="404" name="Google Shape;404;p41"/>
          <p:cNvSpPr txBox="1"/>
          <p:nvPr/>
        </p:nvSpPr>
        <p:spPr>
          <a:xfrm>
            <a:off x="4105601" y="3267325"/>
            <a:ext cx="4725300" cy="1724100"/>
          </a:xfrm>
          <a:prstGeom prst="rect">
            <a:avLst/>
          </a:prstGeom>
          <a:noFill/>
          <a:ln>
            <a:noFill/>
          </a:ln>
        </p:spPr>
        <p:txBody>
          <a:bodyPr anchorCtr="0" anchor="t" bIns="0" lIns="0" spcFirstLastPara="1" rIns="0" wrap="square" tIns="0">
            <a:spAutoFit/>
          </a:bodyPr>
          <a:lstStyle/>
          <a:p>
            <a:pPr indent="-152400" lvl="1" marL="304800" marR="0" rtl="0" algn="l">
              <a:lnSpc>
                <a:spcPct val="140014"/>
              </a:lnSpc>
              <a:spcBef>
                <a:spcPts val="0"/>
              </a:spcBef>
              <a:spcAft>
                <a:spcPts val="0"/>
              </a:spcAft>
              <a:buClr>
                <a:srgbClr val="FFFFFF"/>
              </a:buClr>
              <a:buSzPts val="1400"/>
              <a:buFont typeface="Arial"/>
              <a:buChar char="•"/>
            </a:pPr>
            <a:r>
              <a:rPr lang="en">
                <a:solidFill>
                  <a:srgbClr val="FFFFFF"/>
                </a:solidFill>
                <a:latin typeface="DM Sans"/>
                <a:ea typeface="DM Sans"/>
                <a:cs typeface="DM Sans"/>
                <a:sym typeface="DM Sans"/>
              </a:rPr>
              <a:t>Both AI tools correctly classified all six cases when data were complete and clearly written</a:t>
            </a:r>
            <a:endParaRPr>
              <a:solidFill>
                <a:srgbClr val="FFFFFF"/>
              </a:solidFill>
              <a:latin typeface="DM Sans"/>
              <a:ea typeface="DM Sans"/>
              <a:cs typeface="DM Sans"/>
              <a:sym typeface="DM Sans"/>
            </a:endParaRPr>
          </a:p>
          <a:p>
            <a:pPr indent="-107950" lvl="1" marL="304800" marR="0" rtl="0" algn="l">
              <a:lnSpc>
                <a:spcPct val="140014"/>
              </a:lnSpc>
              <a:spcBef>
                <a:spcPts val="0"/>
              </a:spcBef>
              <a:spcAft>
                <a:spcPts val="0"/>
              </a:spcAft>
              <a:buClr>
                <a:srgbClr val="FFFFFF"/>
              </a:buClr>
              <a:buSzPts val="700"/>
              <a:buFont typeface="DM Sans"/>
              <a:buChar char="•"/>
            </a:pPr>
            <a:r>
              <a:rPr lang="en">
                <a:solidFill>
                  <a:srgbClr val="FFFFFF"/>
                </a:solidFill>
                <a:latin typeface="DM Sans"/>
                <a:ea typeface="DM Sans"/>
                <a:cs typeface="DM Sans"/>
                <a:sym typeface="DM Sans"/>
              </a:rPr>
              <a:t>Errors </a:t>
            </a:r>
            <a:r>
              <a:rPr lang="en">
                <a:solidFill>
                  <a:srgbClr val="FFFFFF"/>
                </a:solidFill>
                <a:latin typeface="DM Sans"/>
                <a:ea typeface="DM Sans"/>
                <a:cs typeface="DM Sans"/>
                <a:sym typeface="DM Sans"/>
              </a:rPr>
              <a:t>occurred</a:t>
            </a:r>
            <a:r>
              <a:rPr lang="en">
                <a:solidFill>
                  <a:srgbClr val="FFFFFF"/>
                </a:solidFill>
                <a:latin typeface="DM Sans"/>
                <a:ea typeface="DM Sans"/>
                <a:cs typeface="DM Sans"/>
                <a:sym typeface="DM Sans"/>
              </a:rPr>
              <a:t> only when information was ambiguous or missing (e.g., unclear device dates)</a:t>
            </a:r>
            <a:endParaRPr>
              <a:solidFill>
                <a:srgbClr val="FFFFFF"/>
              </a:solidFill>
              <a:latin typeface="DM Sans"/>
              <a:ea typeface="DM Sans"/>
              <a:cs typeface="DM Sans"/>
              <a:sym typeface="DM Sans"/>
            </a:endParaRPr>
          </a:p>
          <a:p>
            <a:pPr indent="-107950" lvl="1" marL="304800" marR="0" rtl="0" algn="l">
              <a:lnSpc>
                <a:spcPct val="140014"/>
              </a:lnSpc>
              <a:spcBef>
                <a:spcPts val="0"/>
              </a:spcBef>
              <a:spcAft>
                <a:spcPts val="0"/>
              </a:spcAft>
              <a:buClr>
                <a:srgbClr val="FFFFFF"/>
              </a:buClr>
              <a:buSzPts val="700"/>
              <a:buFont typeface="DM Sans"/>
              <a:buChar char="•"/>
            </a:pPr>
            <a:r>
              <a:rPr lang="en">
                <a:solidFill>
                  <a:srgbClr val="FFFFFF"/>
                </a:solidFill>
                <a:latin typeface="DM Sans"/>
                <a:ea typeface="DM Sans"/>
                <a:cs typeface="DM Sans"/>
                <a:sym typeface="DM Sans"/>
              </a:rPr>
              <a:t>Authors concluded AI can augment, not replace, human infection preventionist</a:t>
            </a:r>
            <a:endParaRPr>
              <a:solidFill>
                <a:srgbClr val="FFFFFF"/>
              </a:solidFill>
              <a:latin typeface="DM Sans"/>
              <a:ea typeface="DM Sans"/>
              <a:cs typeface="DM Sans"/>
              <a:sym typeface="DM Sans"/>
            </a:endParaRPr>
          </a:p>
        </p:txBody>
      </p:sp>
      <p:sp>
        <p:nvSpPr>
          <p:cNvPr id="405" name="Google Shape;405;p41"/>
          <p:cNvSpPr txBox="1"/>
          <p:nvPr/>
        </p:nvSpPr>
        <p:spPr>
          <a:xfrm>
            <a:off x="580950" y="2444175"/>
            <a:ext cx="2728200" cy="1490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200">
                <a:solidFill>
                  <a:schemeClr val="lt1"/>
                </a:solidFill>
              </a:rPr>
              <a:t>Assisting the infection preventionist: Use of artificial intelligence for health care–associated infection surveillance</a:t>
            </a:r>
            <a:br>
              <a:rPr lang="en" sz="1200">
                <a:solidFill>
                  <a:schemeClr val="lt1"/>
                </a:solidFill>
              </a:rPr>
            </a:br>
            <a:r>
              <a:rPr lang="en" sz="1200">
                <a:solidFill>
                  <a:schemeClr val="lt1"/>
                </a:solidFill>
              </a:rPr>
              <a:t>Wiemken, Timothy L. et al.</a:t>
            </a:r>
            <a:br>
              <a:rPr lang="en" sz="1200">
                <a:solidFill>
                  <a:schemeClr val="lt1"/>
                </a:solidFill>
              </a:rPr>
            </a:br>
            <a:r>
              <a:rPr lang="en" sz="1200">
                <a:solidFill>
                  <a:schemeClr val="lt1"/>
                </a:solidFill>
              </a:rPr>
              <a:t>American Journal of Infection Control, Volume 52, Issue 6, 625 - 629</a:t>
            </a:r>
            <a:endParaRPr sz="1200">
              <a:solidFill>
                <a:schemeClr val="lt1"/>
              </a:solidFill>
            </a:endParaRPr>
          </a:p>
          <a:p>
            <a:pPr indent="0" lvl="0" marL="0" marR="0" rtl="0" algn="l">
              <a:lnSpc>
                <a:spcPct val="140014"/>
              </a:lnSpc>
              <a:spcBef>
                <a:spcPts val="0"/>
              </a:spcBef>
              <a:spcAft>
                <a:spcPts val="0"/>
              </a:spcAft>
              <a:buNone/>
            </a:pPr>
            <a:r>
              <a:t/>
            </a:r>
            <a:endParaRPr>
              <a:solidFill>
                <a:srgbClr val="FFFFFF"/>
              </a:solidFill>
              <a:latin typeface="DM Sans"/>
              <a:ea typeface="DM Sans"/>
              <a:cs typeface="DM Sans"/>
              <a:sym typeface="DM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00AD4"/>
            </a:gs>
            <a:gs pos="50000">
              <a:srgbClr val="5234A9"/>
            </a:gs>
            <a:gs pos="100000">
              <a:srgbClr val="1B1B1B"/>
            </a:gs>
          </a:gsLst>
          <a:lin ang="2700006" scaled="0"/>
        </a:gradFill>
      </p:bgPr>
    </p:bg>
    <p:spTree>
      <p:nvGrpSpPr>
        <p:cNvPr id="413" name="Shape 413"/>
        <p:cNvGrpSpPr/>
        <p:nvPr/>
      </p:nvGrpSpPr>
      <p:grpSpPr>
        <a:xfrm>
          <a:off x="0" y="0"/>
          <a:ext cx="0" cy="0"/>
          <a:chOff x="0" y="0"/>
          <a:chExt cx="0" cy="0"/>
        </a:xfrm>
      </p:grpSpPr>
      <p:grpSp>
        <p:nvGrpSpPr>
          <p:cNvPr id="414" name="Google Shape;414;p42"/>
          <p:cNvGrpSpPr/>
          <p:nvPr/>
        </p:nvGrpSpPr>
        <p:grpSpPr>
          <a:xfrm>
            <a:off x="3838727" y="108100"/>
            <a:ext cx="2782239" cy="522261"/>
            <a:chOff x="0" y="-66675"/>
            <a:chExt cx="1336587" cy="275106"/>
          </a:xfrm>
        </p:grpSpPr>
        <p:sp>
          <p:nvSpPr>
            <p:cNvPr id="415" name="Google Shape;415;p42"/>
            <p:cNvSpPr/>
            <p:nvPr/>
          </p:nvSpPr>
          <p:spPr>
            <a:xfrm>
              <a:off x="0" y="0"/>
              <a:ext cx="1336587" cy="208431"/>
            </a:xfrm>
            <a:custGeom>
              <a:rect b="b" l="l" r="r" t="t"/>
              <a:pathLst>
                <a:path extrusionOk="0" h="208431" w="1336587">
                  <a:moveTo>
                    <a:pt x="104215" y="0"/>
                  </a:moveTo>
                  <a:lnTo>
                    <a:pt x="1232371" y="0"/>
                  </a:lnTo>
                  <a:cubicBezTo>
                    <a:pt x="1289928" y="0"/>
                    <a:pt x="1336587" y="46659"/>
                    <a:pt x="1336587" y="104215"/>
                  </a:cubicBezTo>
                  <a:lnTo>
                    <a:pt x="1336587" y="104215"/>
                  </a:lnTo>
                  <a:cubicBezTo>
                    <a:pt x="1336587" y="161772"/>
                    <a:pt x="1289928" y="208431"/>
                    <a:pt x="1232371"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16" name="Google Shape;416;p42"/>
            <p:cNvSpPr txBox="1"/>
            <p:nvPr/>
          </p:nvSpPr>
          <p:spPr>
            <a:xfrm>
              <a:off x="0" y="-66675"/>
              <a:ext cx="1336500" cy="2751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Study Overview</a:t>
              </a:r>
              <a:endParaRPr sz="700"/>
            </a:p>
          </p:txBody>
        </p:sp>
      </p:grpSp>
      <p:grpSp>
        <p:nvGrpSpPr>
          <p:cNvPr id="417" name="Google Shape;417;p42"/>
          <p:cNvGrpSpPr/>
          <p:nvPr/>
        </p:nvGrpSpPr>
        <p:grpSpPr>
          <a:xfrm>
            <a:off x="3838725" y="2674125"/>
            <a:ext cx="2446641" cy="522261"/>
            <a:chOff x="0" y="-66675"/>
            <a:chExt cx="1175422" cy="275106"/>
          </a:xfrm>
        </p:grpSpPr>
        <p:sp>
          <p:nvSpPr>
            <p:cNvPr id="418" name="Google Shape;418;p42"/>
            <p:cNvSpPr/>
            <p:nvPr/>
          </p:nvSpPr>
          <p:spPr>
            <a:xfrm>
              <a:off x="0" y="0"/>
              <a:ext cx="1175422" cy="208431"/>
            </a:xfrm>
            <a:custGeom>
              <a:rect b="b" l="l" r="r" t="t"/>
              <a:pathLst>
                <a:path extrusionOk="0" h="208431" w="1175422">
                  <a:moveTo>
                    <a:pt x="104215" y="0"/>
                  </a:moveTo>
                  <a:lnTo>
                    <a:pt x="1071206" y="0"/>
                  </a:lnTo>
                  <a:cubicBezTo>
                    <a:pt x="1128763" y="0"/>
                    <a:pt x="1175422" y="46659"/>
                    <a:pt x="1175422" y="104215"/>
                  </a:cubicBezTo>
                  <a:lnTo>
                    <a:pt x="1175422" y="104215"/>
                  </a:lnTo>
                  <a:cubicBezTo>
                    <a:pt x="1175422" y="161772"/>
                    <a:pt x="1128763" y="208431"/>
                    <a:pt x="1071206"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19" name="Google Shape;419;p42"/>
            <p:cNvSpPr txBox="1"/>
            <p:nvPr/>
          </p:nvSpPr>
          <p:spPr>
            <a:xfrm>
              <a:off x="0" y="-66675"/>
              <a:ext cx="1175400" cy="2751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Results</a:t>
              </a:r>
              <a:endParaRPr sz="700"/>
            </a:p>
          </p:txBody>
        </p:sp>
      </p:grpSp>
      <p:sp>
        <p:nvSpPr>
          <p:cNvPr id="420" name="Google Shape;420;p42"/>
          <p:cNvSpPr/>
          <p:nvPr/>
        </p:nvSpPr>
        <p:spPr>
          <a:xfrm flipH="1" rot="10800000">
            <a:off x="0" y="0"/>
            <a:ext cx="3347951" cy="5143500"/>
          </a:xfrm>
          <a:custGeom>
            <a:rect b="b" l="l" r="r" t="t"/>
            <a:pathLst>
              <a:path extrusionOk="0" h="10287000" w="6695902">
                <a:moveTo>
                  <a:pt x="0" y="10287000"/>
                </a:moveTo>
                <a:lnTo>
                  <a:pt x="6695902" y="10287000"/>
                </a:lnTo>
                <a:lnTo>
                  <a:pt x="6695902" y="0"/>
                </a:lnTo>
                <a:lnTo>
                  <a:pt x="0" y="0"/>
                </a:lnTo>
                <a:lnTo>
                  <a:pt x="0" y="1028700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21" name="Google Shape;421;p42"/>
          <p:cNvSpPr txBox="1"/>
          <p:nvPr/>
        </p:nvSpPr>
        <p:spPr>
          <a:xfrm>
            <a:off x="580939" y="975231"/>
            <a:ext cx="2766900" cy="1544700"/>
          </a:xfrm>
          <a:prstGeom prst="rect">
            <a:avLst/>
          </a:prstGeom>
          <a:noFill/>
          <a:ln>
            <a:noFill/>
          </a:ln>
        </p:spPr>
        <p:txBody>
          <a:bodyPr anchorCtr="0" anchor="t" bIns="0" lIns="0" spcFirstLastPara="1" rIns="0" wrap="square" tIns="0">
            <a:spAutoFit/>
          </a:bodyPr>
          <a:lstStyle/>
          <a:p>
            <a:pPr indent="0" lvl="0" marL="0" rtl="0" algn="l">
              <a:lnSpc>
                <a:spcPct val="105000"/>
              </a:lnSpc>
              <a:spcBef>
                <a:spcPts val="0"/>
              </a:spcBef>
              <a:spcAft>
                <a:spcPts val="0"/>
              </a:spcAft>
              <a:buNone/>
            </a:pPr>
            <a:r>
              <a:t/>
            </a:r>
            <a:endParaRPr sz="700"/>
          </a:p>
          <a:p>
            <a:pPr indent="0" lvl="0" marL="0" marR="0" rtl="0" algn="l">
              <a:lnSpc>
                <a:spcPct val="105000"/>
              </a:lnSpc>
              <a:spcBef>
                <a:spcPts val="0"/>
              </a:spcBef>
              <a:spcAft>
                <a:spcPts val="0"/>
              </a:spcAft>
              <a:buNone/>
            </a:pPr>
            <a:r>
              <a:rPr lang="en" sz="3000">
                <a:solidFill>
                  <a:srgbClr val="FFFFFF"/>
                </a:solidFill>
                <a:latin typeface="DM Sans"/>
                <a:ea typeface="DM Sans"/>
                <a:cs typeface="DM Sans"/>
                <a:sym typeface="DM Sans"/>
              </a:rPr>
              <a:t>AI in Antimicrobial Stewardship</a:t>
            </a:r>
            <a:endParaRPr sz="700"/>
          </a:p>
        </p:txBody>
      </p:sp>
      <p:sp>
        <p:nvSpPr>
          <p:cNvPr id="422" name="Google Shape;422;p42"/>
          <p:cNvSpPr txBox="1"/>
          <p:nvPr/>
        </p:nvSpPr>
        <p:spPr>
          <a:xfrm>
            <a:off x="3838725" y="737245"/>
            <a:ext cx="5181300" cy="2025900"/>
          </a:xfrm>
          <a:prstGeom prst="rect">
            <a:avLst/>
          </a:prstGeom>
          <a:noFill/>
          <a:ln>
            <a:noFill/>
          </a:ln>
        </p:spPr>
        <p:txBody>
          <a:bodyPr anchorCtr="0" anchor="t" bIns="0" lIns="0" spcFirstLastPara="1" rIns="0" wrap="square" tIns="0">
            <a:spAutoFit/>
          </a:bodyPr>
          <a:lstStyle/>
          <a:p>
            <a:pPr indent="-152400" lvl="1" marL="304800" marR="0" rtl="0" algn="l">
              <a:lnSpc>
                <a:spcPct val="140014"/>
              </a:lnSpc>
              <a:spcBef>
                <a:spcPts val="0"/>
              </a:spcBef>
              <a:spcAft>
                <a:spcPts val="0"/>
              </a:spcAft>
              <a:buClr>
                <a:srgbClr val="FFFFFF"/>
              </a:buClr>
              <a:buSzPts val="1400"/>
              <a:buFont typeface="Arial"/>
              <a:buChar char="•"/>
            </a:pPr>
            <a:r>
              <a:rPr b="0" i="0" lang="en" sz="1400" u="none" cap="none" strike="noStrike">
                <a:solidFill>
                  <a:srgbClr val="FFFFFF"/>
                </a:solidFill>
                <a:latin typeface="DM Sans"/>
                <a:ea typeface="DM Sans"/>
                <a:cs typeface="DM Sans"/>
                <a:sym typeface="DM Sans"/>
              </a:rPr>
              <a:t>Asked the question: </a:t>
            </a:r>
            <a:r>
              <a:rPr lang="en">
                <a:solidFill>
                  <a:srgbClr val="FFFFFF"/>
                </a:solidFill>
                <a:latin typeface="DM Sans"/>
                <a:ea typeface="DM Sans"/>
                <a:cs typeface="DM Sans"/>
                <a:sym typeface="DM Sans"/>
              </a:rPr>
              <a:t>Can an AI-Based </a:t>
            </a:r>
            <a:r>
              <a:rPr lang="en">
                <a:solidFill>
                  <a:srgbClr val="FFFFFF"/>
                </a:solidFill>
                <a:latin typeface="DM Sans"/>
                <a:ea typeface="DM Sans"/>
                <a:cs typeface="DM Sans"/>
                <a:sym typeface="DM Sans"/>
              </a:rPr>
              <a:t>prediction model improve antibiotic stewardship and reduce risk for C. difficile infection (CDI) in hospitalized patients?</a:t>
            </a:r>
            <a:endParaRPr sz="700"/>
          </a:p>
          <a:p>
            <a:pPr indent="-152400" lvl="1" marL="304800" marR="0" rtl="0" algn="l">
              <a:lnSpc>
                <a:spcPct val="140014"/>
              </a:lnSpc>
              <a:spcBef>
                <a:spcPts val="0"/>
              </a:spcBef>
              <a:spcAft>
                <a:spcPts val="0"/>
              </a:spcAft>
              <a:buClr>
                <a:srgbClr val="FFFFFF"/>
              </a:buClr>
              <a:buSzPts val="1400"/>
              <a:buFont typeface="Arial"/>
              <a:buChar char="•"/>
            </a:pPr>
            <a:r>
              <a:rPr lang="en">
                <a:solidFill>
                  <a:srgbClr val="FFFFFF"/>
                </a:solidFill>
                <a:latin typeface="DM Sans"/>
                <a:ea typeface="DM Sans"/>
                <a:cs typeface="DM Sans"/>
                <a:sym typeface="DM Sans"/>
              </a:rPr>
              <a:t>Researchers implemented an AI-driven risk model within an academic medical center’s stewardship program to flag patients at elevated CDI risk and guide </a:t>
            </a:r>
            <a:r>
              <a:rPr lang="en">
                <a:solidFill>
                  <a:srgbClr val="FFFFFF"/>
                </a:solidFill>
                <a:latin typeface="DM Sans"/>
                <a:ea typeface="DM Sans"/>
                <a:cs typeface="DM Sans"/>
                <a:sym typeface="DM Sans"/>
              </a:rPr>
              <a:t>antibiotic</a:t>
            </a:r>
            <a:r>
              <a:rPr lang="en">
                <a:solidFill>
                  <a:srgbClr val="FFFFFF"/>
                </a:solidFill>
                <a:latin typeface="DM Sans"/>
                <a:ea typeface="DM Sans"/>
                <a:cs typeface="DM Sans"/>
                <a:sym typeface="DM Sans"/>
              </a:rPr>
              <a:t> decision-making</a:t>
            </a:r>
            <a:endParaRPr sz="700"/>
          </a:p>
        </p:txBody>
      </p:sp>
      <p:sp>
        <p:nvSpPr>
          <p:cNvPr id="423" name="Google Shape;423;p42"/>
          <p:cNvSpPr txBox="1"/>
          <p:nvPr/>
        </p:nvSpPr>
        <p:spPr>
          <a:xfrm>
            <a:off x="3838731" y="3267328"/>
            <a:ext cx="5181300" cy="1422300"/>
          </a:xfrm>
          <a:prstGeom prst="rect">
            <a:avLst/>
          </a:prstGeom>
          <a:noFill/>
          <a:ln>
            <a:noFill/>
          </a:ln>
        </p:spPr>
        <p:txBody>
          <a:bodyPr anchorCtr="0" anchor="t" bIns="0" lIns="0" spcFirstLastPara="1" rIns="0" wrap="square" tIns="0">
            <a:spAutoFit/>
          </a:bodyPr>
          <a:lstStyle/>
          <a:p>
            <a:pPr indent="-152400" lvl="1" marL="304800" marR="0" rtl="0" algn="l">
              <a:lnSpc>
                <a:spcPct val="140014"/>
              </a:lnSpc>
              <a:spcBef>
                <a:spcPts val="0"/>
              </a:spcBef>
              <a:spcAft>
                <a:spcPts val="0"/>
              </a:spcAft>
              <a:buClr>
                <a:srgbClr val="FFFFFF"/>
              </a:buClr>
              <a:buSzPts val="1400"/>
              <a:buFont typeface="Arial"/>
              <a:buChar char="•"/>
            </a:pPr>
            <a:r>
              <a:rPr lang="en">
                <a:solidFill>
                  <a:srgbClr val="FFFFFF"/>
                </a:solidFill>
                <a:latin typeface="DM Sans"/>
                <a:ea typeface="DM Sans"/>
                <a:cs typeface="DM Sans"/>
                <a:sym typeface="DM Sans"/>
              </a:rPr>
              <a:t>Implementation of the AI tool led to a 16.8% reduction in broad-spectrum antibiotic use among flagged patients</a:t>
            </a:r>
            <a:endParaRPr>
              <a:solidFill>
                <a:srgbClr val="FFFFFF"/>
              </a:solidFill>
              <a:latin typeface="DM Sans"/>
              <a:ea typeface="DM Sans"/>
              <a:cs typeface="DM Sans"/>
              <a:sym typeface="DM Sans"/>
            </a:endParaRPr>
          </a:p>
          <a:p>
            <a:pPr indent="-107950" lvl="1" marL="304800" marR="0" rtl="0" algn="l">
              <a:lnSpc>
                <a:spcPct val="140014"/>
              </a:lnSpc>
              <a:spcBef>
                <a:spcPts val="0"/>
              </a:spcBef>
              <a:spcAft>
                <a:spcPts val="0"/>
              </a:spcAft>
              <a:buClr>
                <a:srgbClr val="FFFFFF"/>
              </a:buClr>
              <a:buSzPts val="700"/>
              <a:buFont typeface="DM Sans"/>
              <a:buChar char="•"/>
            </a:pPr>
            <a:r>
              <a:rPr lang="en">
                <a:solidFill>
                  <a:srgbClr val="FFFFFF"/>
                </a:solidFill>
                <a:latin typeface="DM Sans"/>
                <a:ea typeface="DM Sans"/>
                <a:cs typeface="DM Sans"/>
                <a:sym typeface="DM Sans"/>
              </a:rPr>
              <a:t>No </a:t>
            </a:r>
            <a:r>
              <a:rPr lang="en">
                <a:solidFill>
                  <a:srgbClr val="FFFFFF"/>
                </a:solidFill>
                <a:latin typeface="DM Sans"/>
                <a:ea typeface="DM Sans"/>
                <a:cs typeface="DM Sans"/>
                <a:sym typeface="DM Sans"/>
              </a:rPr>
              <a:t>significant</a:t>
            </a:r>
            <a:r>
              <a:rPr lang="en">
                <a:solidFill>
                  <a:srgbClr val="FFFFFF"/>
                </a:solidFill>
                <a:latin typeface="DM Sans"/>
                <a:ea typeface="DM Sans"/>
                <a:cs typeface="DM Sans"/>
                <a:sym typeface="DM Sans"/>
              </a:rPr>
              <a:t> change in CDI rates</a:t>
            </a:r>
            <a:endParaRPr>
              <a:solidFill>
                <a:srgbClr val="FFFFFF"/>
              </a:solidFill>
              <a:latin typeface="DM Sans"/>
              <a:ea typeface="DM Sans"/>
              <a:cs typeface="DM Sans"/>
              <a:sym typeface="DM Sans"/>
            </a:endParaRPr>
          </a:p>
          <a:p>
            <a:pPr indent="-107950" lvl="1" marL="304800" marR="0" rtl="0" algn="l">
              <a:lnSpc>
                <a:spcPct val="140014"/>
              </a:lnSpc>
              <a:spcBef>
                <a:spcPts val="0"/>
              </a:spcBef>
              <a:spcAft>
                <a:spcPts val="0"/>
              </a:spcAft>
              <a:buClr>
                <a:srgbClr val="FFFFFF"/>
              </a:buClr>
              <a:buSzPts val="700"/>
              <a:buFont typeface="DM Sans"/>
              <a:buChar char="•"/>
            </a:pPr>
            <a:r>
              <a:rPr lang="en">
                <a:solidFill>
                  <a:srgbClr val="FFFFFF"/>
                </a:solidFill>
                <a:latin typeface="DM Sans"/>
                <a:ea typeface="DM Sans"/>
                <a:cs typeface="DM Sans"/>
                <a:sym typeface="DM Sans"/>
              </a:rPr>
              <a:t>Authors suggested that AI can enhance stewardship precision, but clinical engagement is essential for impact</a:t>
            </a:r>
            <a:endParaRPr>
              <a:solidFill>
                <a:srgbClr val="FFFFFF"/>
              </a:solidFill>
              <a:latin typeface="DM Sans"/>
              <a:ea typeface="DM Sans"/>
              <a:cs typeface="DM Sans"/>
              <a:sym typeface="DM Sans"/>
            </a:endParaRPr>
          </a:p>
        </p:txBody>
      </p:sp>
      <p:sp>
        <p:nvSpPr>
          <p:cNvPr id="424" name="Google Shape;424;p42"/>
          <p:cNvSpPr txBox="1"/>
          <p:nvPr/>
        </p:nvSpPr>
        <p:spPr>
          <a:xfrm>
            <a:off x="600300" y="2519925"/>
            <a:ext cx="2728200" cy="1640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150">
                <a:solidFill>
                  <a:schemeClr val="lt1"/>
                </a:solidFill>
              </a:rPr>
              <a:t>Tang S, Shepard S, Clark R, et al. Guiding </a:t>
            </a:r>
            <a:r>
              <a:rPr i="1" lang="en" sz="1150">
                <a:solidFill>
                  <a:schemeClr val="lt1"/>
                </a:solidFill>
              </a:rPr>
              <a:t>Clostridioides difficile</a:t>
            </a:r>
            <a:r>
              <a:rPr lang="en" sz="1150">
                <a:solidFill>
                  <a:schemeClr val="lt1"/>
                </a:solidFill>
              </a:rPr>
              <a:t> Infection Prevention Efforts in a Hospital Setting With AI. </a:t>
            </a:r>
            <a:r>
              <a:rPr i="1" lang="en" sz="1150">
                <a:solidFill>
                  <a:schemeClr val="lt1"/>
                </a:solidFill>
              </a:rPr>
              <a:t>JAMA Netw Open.</a:t>
            </a:r>
            <a:r>
              <a:rPr lang="en" sz="1150">
                <a:solidFill>
                  <a:schemeClr val="lt1"/>
                </a:solidFill>
              </a:rPr>
              <a:t> 2025;8(6):e2515213. doi:10.1001/jamanetworkopen.2025.15213</a:t>
            </a:r>
            <a:endParaRPr sz="1200">
              <a:solidFill>
                <a:schemeClr val="lt1"/>
              </a:solidFill>
            </a:endParaRPr>
          </a:p>
          <a:p>
            <a:pPr indent="0" lvl="0" marL="0" marR="0" rtl="0" algn="l">
              <a:lnSpc>
                <a:spcPct val="140014"/>
              </a:lnSpc>
              <a:spcBef>
                <a:spcPts val="0"/>
              </a:spcBef>
              <a:spcAft>
                <a:spcPts val="0"/>
              </a:spcAft>
              <a:buNone/>
            </a:pPr>
            <a:r>
              <a:t/>
            </a:r>
            <a:endParaRPr>
              <a:solidFill>
                <a:schemeClr val="lt1"/>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00AD4"/>
            </a:gs>
            <a:gs pos="50000">
              <a:srgbClr val="5234A9"/>
            </a:gs>
            <a:gs pos="100000">
              <a:srgbClr val="1B1B1B"/>
            </a:gs>
          </a:gsLst>
          <a:lin ang="2700006" scaled="0"/>
        </a:gradFill>
      </p:bgPr>
    </p:bg>
    <p:spTree>
      <p:nvGrpSpPr>
        <p:cNvPr id="432" name="Shape 432"/>
        <p:cNvGrpSpPr/>
        <p:nvPr/>
      </p:nvGrpSpPr>
      <p:grpSpPr>
        <a:xfrm>
          <a:off x="0" y="0"/>
          <a:ext cx="0" cy="0"/>
          <a:chOff x="0" y="0"/>
          <a:chExt cx="0" cy="0"/>
        </a:xfrm>
      </p:grpSpPr>
      <p:grpSp>
        <p:nvGrpSpPr>
          <p:cNvPr id="433" name="Google Shape;433;p43"/>
          <p:cNvGrpSpPr/>
          <p:nvPr/>
        </p:nvGrpSpPr>
        <p:grpSpPr>
          <a:xfrm>
            <a:off x="3838727" y="108100"/>
            <a:ext cx="2782239" cy="522261"/>
            <a:chOff x="0" y="-66675"/>
            <a:chExt cx="1336587" cy="275106"/>
          </a:xfrm>
        </p:grpSpPr>
        <p:sp>
          <p:nvSpPr>
            <p:cNvPr id="434" name="Google Shape;434;p43"/>
            <p:cNvSpPr/>
            <p:nvPr/>
          </p:nvSpPr>
          <p:spPr>
            <a:xfrm>
              <a:off x="0" y="0"/>
              <a:ext cx="1336587" cy="208431"/>
            </a:xfrm>
            <a:custGeom>
              <a:rect b="b" l="l" r="r" t="t"/>
              <a:pathLst>
                <a:path extrusionOk="0" h="208431" w="1336587">
                  <a:moveTo>
                    <a:pt x="104215" y="0"/>
                  </a:moveTo>
                  <a:lnTo>
                    <a:pt x="1232371" y="0"/>
                  </a:lnTo>
                  <a:cubicBezTo>
                    <a:pt x="1289928" y="0"/>
                    <a:pt x="1336587" y="46659"/>
                    <a:pt x="1336587" y="104215"/>
                  </a:cubicBezTo>
                  <a:lnTo>
                    <a:pt x="1336587" y="104215"/>
                  </a:lnTo>
                  <a:cubicBezTo>
                    <a:pt x="1336587" y="161772"/>
                    <a:pt x="1289928" y="208431"/>
                    <a:pt x="1232371"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35" name="Google Shape;435;p43"/>
            <p:cNvSpPr txBox="1"/>
            <p:nvPr/>
          </p:nvSpPr>
          <p:spPr>
            <a:xfrm>
              <a:off x="0" y="-66675"/>
              <a:ext cx="1336500" cy="2751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Study Overview</a:t>
              </a:r>
              <a:endParaRPr sz="700"/>
            </a:p>
          </p:txBody>
        </p:sp>
      </p:grpSp>
      <p:grpSp>
        <p:nvGrpSpPr>
          <p:cNvPr id="436" name="Google Shape;436;p43"/>
          <p:cNvGrpSpPr/>
          <p:nvPr/>
        </p:nvGrpSpPr>
        <p:grpSpPr>
          <a:xfrm>
            <a:off x="3838725" y="2674125"/>
            <a:ext cx="2446641" cy="522261"/>
            <a:chOff x="0" y="-66675"/>
            <a:chExt cx="1175422" cy="275106"/>
          </a:xfrm>
        </p:grpSpPr>
        <p:sp>
          <p:nvSpPr>
            <p:cNvPr id="437" name="Google Shape;437;p43"/>
            <p:cNvSpPr/>
            <p:nvPr/>
          </p:nvSpPr>
          <p:spPr>
            <a:xfrm>
              <a:off x="0" y="0"/>
              <a:ext cx="1175422" cy="208431"/>
            </a:xfrm>
            <a:custGeom>
              <a:rect b="b" l="l" r="r" t="t"/>
              <a:pathLst>
                <a:path extrusionOk="0" h="208431" w="1175422">
                  <a:moveTo>
                    <a:pt x="104215" y="0"/>
                  </a:moveTo>
                  <a:lnTo>
                    <a:pt x="1071206" y="0"/>
                  </a:lnTo>
                  <a:cubicBezTo>
                    <a:pt x="1128763" y="0"/>
                    <a:pt x="1175422" y="46659"/>
                    <a:pt x="1175422" y="104215"/>
                  </a:cubicBezTo>
                  <a:lnTo>
                    <a:pt x="1175422" y="104215"/>
                  </a:lnTo>
                  <a:cubicBezTo>
                    <a:pt x="1175422" y="161772"/>
                    <a:pt x="1128763" y="208431"/>
                    <a:pt x="1071206"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38" name="Google Shape;438;p43"/>
            <p:cNvSpPr txBox="1"/>
            <p:nvPr/>
          </p:nvSpPr>
          <p:spPr>
            <a:xfrm>
              <a:off x="0" y="-66675"/>
              <a:ext cx="1175400" cy="2751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Results</a:t>
              </a:r>
              <a:endParaRPr sz="700"/>
            </a:p>
          </p:txBody>
        </p:sp>
      </p:grpSp>
      <p:sp>
        <p:nvSpPr>
          <p:cNvPr id="439" name="Google Shape;439;p43"/>
          <p:cNvSpPr/>
          <p:nvPr/>
        </p:nvSpPr>
        <p:spPr>
          <a:xfrm flipH="1" rot="10800000">
            <a:off x="0" y="0"/>
            <a:ext cx="3347951" cy="5143500"/>
          </a:xfrm>
          <a:custGeom>
            <a:rect b="b" l="l" r="r" t="t"/>
            <a:pathLst>
              <a:path extrusionOk="0" h="10287000" w="6695902">
                <a:moveTo>
                  <a:pt x="0" y="10287000"/>
                </a:moveTo>
                <a:lnTo>
                  <a:pt x="6695902" y="10287000"/>
                </a:lnTo>
                <a:lnTo>
                  <a:pt x="6695902" y="0"/>
                </a:lnTo>
                <a:lnTo>
                  <a:pt x="0" y="0"/>
                </a:lnTo>
                <a:lnTo>
                  <a:pt x="0" y="1028700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40" name="Google Shape;440;p43"/>
          <p:cNvSpPr txBox="1"/>
          <p:nvPr/>
        </p:nvSpPr>
        <p:spPr>
          <a:xfrm>
            <a:off x="580939" y="975231"/>
            <a:ext cx="2766900" cy="1544700"/>
          </a:xfrm>
          <a:prstGeom prst="rect">
            <a:avLst/>
          </a:prstGeom>
          <a:noFill/>
          <a:ln>
            <a:noFill/>
          </a:ln>
        </p:spPr>
        <p:txBody>
          <a:bodyPr anchorCtr="0" anchor="t" bIns="0" lIns="0" spcFirstLastPara="1" rIns="0" wrap="square" tIns="0">
            <a:spAutoFit/>
          </a:bodyPr>
          <a:lstStyle/>
          <a:p>
            <a:pPr indent="0" lvl="0" marL="0" rtl="0" algn="l">
              <a:lnSpc>
                <a:spcPct val="105000"/>
              </a:lnSpc>
              <a:spcBef>
                <a:spcPts val="0"/>
              </a:spcBef>
              <a:spcAft>
                <a:spcPts val="0"/>
              </a:spcAft>
              <a:buNone/>
            </a:pPr>
            <a:r>
              <a:t/>
            </a:r>
            <a:endParaRPr sz="700"/>
          </a:p>
          <a:p>
            <a:pPr indent="0" lvl="0" marL="0" marR="0" rtl="0" algn="l">
              <a:lnSpc>
                <a:spcPct val="105000"/>
              </a:lnSpc>
              <a:spcBef>
                <a:spcPts val="0"/>
              </a:spcBef>
              <a:spcAft>
                <a:spcPts val="0"/>
              </a:spcAft>
              <a:buNone/>
            </a:pPr>
            <a:r>
              <a:rPr lang="en" sz="3000">
                <a:solidFill>
                  <a:srgbClr val="FFFFFF"/>
                </a:solidFill>
                <a:latin typeface="DM Sans"/>
                <a:ea typeface="DM Sans"/>
                <a:cs typeface="DM Sans"/>
                <a:sym typeface="DM Sans"/>
              </a:rPr>
              <a:t>AI in Operations and Supply Chain</a:t>
            </a:r>
            <a:endParaRPr sz="700"/>
          </a:p>
        </p:txBody>
      </p:sp>
      <p:sp>
        <p:nvSpPr>
          <p:cNvPr id="441" name="Google Shape;441;p43"/>
          <p:cNvSpPr txBox="1"/>
          <p:nvPr/>
        </p:nvSpPr>
        <p:spPr>
          <a:xfrm>
            <a:off x="3838725" y="737245"/>
            <a:ext cx="5181300" cy="2025900"/>
          </a:xfrm>
          <a:prstGeom prst="rect">
            <a:avLst/>
          </a:prstGeom>
          <a:noFill/>
          <a:ln>
            <a:noFill/>
          </a:ln>
        </p:spPr>
        <p:txBody>
          <a:bodyPr anchorCtr="0" anchor="t" bIns="0" lIns="0" spcFirstLastPara="1" rIns="0" wrap="square" tIns="0">
            <a:spAutoFit/>
          </a:bodyPr>
          <a:lstStyle/>
          <a:p>
            <a:pPr indent="-152400" lvl="1" marL="304800" marR="0" rtl="0" algn="l">
              <a:lnSpc>
                <a:spcPct val="140014"/>
              </a:lnSpc>
              <a:spcBef>
                <a:spcPts val="0"/>
              </a:spcBef>
              <a:spcAft>
                <a:spcPts val="0"/>
              </a:spcAft>
              <a:buClr>
                <a:srgbClr val="FFFFFF"/>
              </a:buClr>
              <a:buSzPts val="1400"/>
              <a:buFont typeface="Arial"/>
              <a:buChar char="•"/>
            </a:pPr>
            <a:r>
              <a:rPr b="0" i="0" lang="en" sz="1400" u="none" cap="none" strike="noStrike">
                <a:solidFill>
                  <a:srgbClr val="FFFFFF"/>
                </a:solidFill>
                <a:latin typeface="DM Sans"/>
                <a:ea typeface="DM Sans"/>
                <a:cs typeface="DM Sans"/>
                <a:sym typeface="DM Sans"/>
              </a:rPr>
              <a:t>Asked the question: </a:t>
            </a:r>
            <a:r>
              <a:rPr lang="en">
                <a:solidFill>
                  <a:srgbClr val="FFFFFF"/>
                </a:solidFill>
                <a:latin typeface="DM Sans"/>
                <a:ea typeface="DM Sans"/>
                <a:cs typeface="DM Sans"/>
                <a:sym typeface="DM Sans"/>
              </a:rPr>
              <a:t>Can artificial intelligence improve hospital supply chain efficiency and reduce cost through predictive inventory management?</a:t>
            </a:r>
            <a:endParaRPr>
              <a:solidFill>
                <a:srgbClr val="FFFFFF"/>
              </a:solidFill>
              <a:latin typeface="DM Sans"/>
              <a:ea typeface="DM Sans"/>
              <a:cs typeface="DM Sans"/>
              <a:sym typeface="DM Sans"/>
            </a:endParaRPr>
          </a:p>
          <a:p>
            <a:pPr indent="-107950" lvl="1" marL="304800" marR="0" rtl="0" algn="l">
              <a:lnSpc>
                <a:spcPct val="140014"/>
              </a:lnSpc>
              <a:spcBef>
                <a:spcPts val="0"/>
              </a:spcBef>
              <a:spcAft>
                <a:spcPts val="0"/>
              </a:spcAft>
              <a:buClr>
                <a:srgbClr val="FFFFFF"/>
              </a:buClr>
              <a:buSzPts val="700"/>
              <a:buFont typeface="DM Sans"/>
              <a:buChar char="•"/>
            </a:pPr>
            <a:r>
              <a:rPr lang="en">
                <a:solidFill>
                  <a:srgbClr val="FFFFFF"/>
                </a:solidFill>
                <a:latin typeface="DM Sans"/>
                <a:ea typeface="DM Sans"/>
                <a:cs typeface="DM Sans"/>
                <a:sym typeface="DM Sans"/>
              </a:rPr>
              <a:t>Researchers examined AI-driven </a:t>
            </a:r>
            <a:r>
              <a:rPr lang="en">
                <a:solidFill>
                  <a:srgbClr val="FFFFFF"/>
                </a:solidFill>
                <a:latin typeface="DM Sans"/>
                <a:ea typeface="DM Sans"/>
                <a:cs typeface="DM Sans"/>
                <a:sym typeface="DM Sans"/>
              </a:rPr>
              <a:t>forecasting</a:t>
            </a:r>
            <a:r>
              <a:rPr lang="en">
                <a:solidFill>
                  <a:srgbClr val="FFFFFF"/>
                </a:solidFill>
                <a:latin typeface="DM Sans"/>
                <a:ea typeface="DM Sans"/>
                <a:cs typeface="DM Sans"/>
                <a:sym typeface="DM Sans"/>
              </a:rPr>
              <a:t> and automation tools used to predict demand, optimize reorder points, and prevent stock-outs for critical medical supplies</a:t>
            </a:r>
            <a:endParaRPr>
              <a:solidFill>
                <a:srgbClr val="FFFFFF"/>
              </a:solidFill>
              <a:latin typeface="DM Sans"/>
              <a:ea typeface="DM Sans"/>
              <a:cs typeface="DM Sans"/>
              <a:sym typeface="DM Sans"/>
            </a:endParaRPr>
          </a:p>
        </p:txBody>
      </p:sp>
      <p:sp>
        <p:nvSpPr>
          <p:cNvPr id="442" name="Google Shape;442;p43"/>
          <p:cNvSpPr txBox="1"/>
          <p:nvPr/>
        </p:nvSpPr>
        <p:spPr>
          <a:xfrm>
            <a:off x="3838731" y="3267328"/>
            <a:ext cx="5181300" cy="1724100"/>
          </a:xfrm>
          <a:prstGeom prst="rect">
            <a:avLst/>
          </a:prstGeom>
          <a:noFill/>
          <a:ln>
            <a:noFill/>
          </a:ln>
        </p:spPr>
        <p:txBody>
          <a:bodyPr anchorCtr="0" anchor="t" bIns="0" lIns="0" spcFirstLastPara="1" rIns="0" wrap="square" tIns="0">
            <a:spAutoFit/>
          </a:bodyPr>
          <a:lstStyle/>
          <a:p>
            <a:pPr indent="-152400" lvl="1" marL="304800" marR="0" rtl="0" algn="l">
              <a:lnSpc>
                <a:spcPct val="140014"/>
              </a:lnSpc>
              <a:spcBef>
                <a:spcPts val="0"/>
              </a:spcBef>
              <a:spcAft>
                <a:spcPts val="0"/>
              </a:spcAft>
              <a:buClr>
                <a:srgbClr val="FFFFFF"/>
              </a:buClr>
              <a:buSzPts val="1400"/>
              <a:buFont typeface="Arial"/>
              <a:buChar char="•"/>
            </a:pPr>
            <a:r>
              <a:rPr lang="en">
                <a:solidFill>
                  <a:srgbClr val="FFFFFF"/>
                </a:solidFill>
                <a:latin typeface="DM Sans"/>
                <a:ea typeface="DM Sans"/>
                <a:cs typeface="DM Sans"/>
                <a:sym typeface="DM Sans"/>
              </a:rPr>
              <a:t>Predictive AI systems demonstrated significant reductions in supply waste and improved </a:t>
            </a:r>
            <a:r>
              <a:rPr lang="en">
                <a:solidFill>
                  <a:srgbClr val="FFFFFF"/>
                </a:solidFill>
                <a:latin typeface="DM Sans"/>
                <a:ea typeface="DM Sans"/>
                <a:cs typeface="DM Sans"/>
                <a:sym typeface="DM Sans"/>
              </a:rPr>
              <a:t>readiness</a:t>
            </a:r>
            <a:r>
              <a:rPr lang="en">
                <a:solidFill>
                  <a:srgbClr val="FFFFFF"/>
                </a:solidFill>
                <a:latin typeface="DM Sans"/>
                <a:ea typeface="DM Sans"/>
                <a:cs typeface="DM Sans"/>
                <a:sym typeface="DM Sans"/>
              </a:rPr>
              <a:t> for infection prevention materials</a:t>
            </a:r>
            <a:endParaRPr>
              <a:solidFill>
                <a:srgbClr val="FFFFFF"/>
              </a:solidFill>
              <a:latin typeface="DM Sans"/>
              <a:ea typeface="DM Sans"/>
              <a:cs typeface="DM Sans"/>
              <a:sym typeface="DM Sans"/>
            </a:endParaRPr>
          </a:p>
          <a:p>
            <a:pPr indent="-107950" lvl="1" marL="304800" marR="0" rtl="0" algn="l">
              <a:lnSpc>
                <a:spcPct val="140014"/>
              </a:lnSpc>
              <a:spcBef>
                <a:spcPts val="0"/>
              </a:spcBef>
              <a:spcAft>
                <a:spcPts val="0"/>
              </a:spcAft>
              <a:buClr>
                <a:srgbClr val="FFFFFF"/>
              </a:buClr>
              <a:buSzPts val="700"/>
              <a:buFont typeface="DM Sans"/>
              <a:buChar char="•"/>
            </a:pPr>
            <a:r>
              <a:rPr lang="en">
                <a:solidFill>
                  <a:srgbClr val="FFFFFF"/>
                </a:solidFill>
                <a:latin typeface="DM Sans"/>
                <a:ea typeface="DM Sans"/>
                <a:cs typeface="DM Sans"/>
                <a:sym typeface="DM Sans"/>
              </a:rPr>
              <a:t>Reported efficiency gains included 20% fewer expired items and projected cost savings exceeding $2M annual in modeled hospital operations</a:t>
            </a:r>
            <a:endParaRPr>
              <a:solidFill>
                <a:srgbClr val="FFFFFF"/>
              </a:solidFill>
              <a:latin typeface="DM Sans"/>
              <a:ea typeface="DM Sans"/>
              <a:cs typeface="DM Sans"/>
              <a:sym typeface="DM Sans"/>
            </a:endParaRPr>
          </a:p>
        </p:txBody>
      </p:sp>
      <p:sp>
        <p:nvSpPr>
          <p:cNvPr id="443" name="Google Shape;443;p43"/>
          <p:cNvSpPr txBox="1"/>
          <p:nvPr/>
        </p:nvSpPr>
        <p:spPr>
          <a:xfrm>
            <a:off x="600300" y="2519925"/>
            <a:ext cx="2728200" cy="2543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t/>
            </a:r>
            <a:endParaRPr sz="1150">
              <a:solidFill>
                <a:schemeClr val="lt1"/>
              </a:solidFill>
            </a:endParaRPr>
          </a:p>
          <a:p>
            <a:pPr indent="0" lvl="0" marL="0" rtl="0" algn="l">
              <a:lnSpc>
                <a:spcPct val="115000"/>
              </a:lnSpc>
              <a:spcBef>
                <a:spcPts val="0"/>
              </a:spcBef>
              <a:spcAft>
                <a:spcPts val="0"/>
              </a:spcAft>
              <a:buNone/>
            </a:pPr>
            <a:r>
              <a:rPr lang="en" sz="1200">
                <a:solidFill>
                  <a:schemeClr val="lt1"/>
                </a:solidFill>
                <a:latin typeface="IBM Plex Sans"/>
                <a:ea typeface="IBM Plex Sans"/>
                <a:cs typeface="IBM Plex Sans"/>
                <a:sym typeface="IBM Plex Sans"/>
              </a:rPr>
              <a:t>Fardin Sabahat Khan, Abdullah Al Masum, Jamaldeen Adam, Md Rashidul Karim, &amp; Sadia Afrin. (2024). AI in Healthcare Supply Chain Management: Enhancing Efficiency and Reducing Costs with Predictive Analytics. </a:t>
            </a:r>
            <a:r>
              <a:rPr i="1" lang="en" sz="1200">
                <a:solidFill>
                  <a:schemeClr val="lt1"/>
                </a:solidFill>
                <a:latin typeface="IBM Plex Sans"/>
                <a:ea typeface="IBM Plex Sans"/>
                <a:cs typeface="IBM Plex Sans"/>
                <a:sym typeface="IBM Plex Sans"/>
              </a:rPr>
              <a:t>Journal of Computer Science and Technology Studies</a:t>
            </a:r>
            <a:r>
              <a:rPr lang="en" sz="1200">
                <a:solidFill>
                  <a:schemeClr val="lt1"/>
                </a:solidFill>
                <a:latin typeface="IBM Plex Sans"/>
                <a:ea typeface="IBM Plex Sans"/>
                <a:cs typeface="IBM Plex Sans"/>
                <a:sym typeface="IBM Plex Sans"/>
              </a:rPr>
              <a:t>, </a:t>
            </a:r>
            <a:r>
              <a:rPr i="1" lang="en" sz="1200">
                <a:solidFill>
                  <a:schemeClr val="lt1"/>
                </a:solidFill>
                <a:latin typeface="IBM Plex Sans"/>
                <a:ea typeface="IBM Plex Sans"/>
                <a:cs typeface="IBM Plex Sans"/>
                <a:sym typeface="IBM Plex Sans"/>
              </a:rPr>
              <a:t>6</a:t>
            </a:r>
            <a:r>
              <a:rPr lang="en" sz="1200">
                <a:solidFill>
                  <a:schemeClr val="lt1"/>
                </a:solidFill>
                <a:latin typeface="IBM Plex Sans"/>
                <a:ea typeface="IBM Plex Sans"/>
                <a:cs typeface="IBM Plex Sans"/>
                <a:sym typeface="IBM Plex Sans"/>
              </a:rPr>
              <a:t>(5), 85-93. </a:t>
            </a:r>
            <a:r>
              <a:rPr lang="en" sz="1200" u="sng">
                <a:solidFill>
                  <a:schemeClr val="lt1"/>
                </a:solidFill>
                <a:latin typeface="IBM Plex Sans"/>
                <a:ea typeface="IBM Plex Sans"/>
                <a:cs typeface="IBM Plex Sans"/>
                <a:sym typeface="IBM Plex Sans"/>
                <a:hlinkClick r:id="rId4">
                  <a:extLst>
                    <a:ext uri="{A12FA001-AC4F-418D-AE19-62706E023703}">
                      <ahyp:hlinkClr val="tx"/>
                    </a:ext>
                  </a:extLst>
                </a:hlinkClick>
              </a:rPr>
              <a:t>https://doi.org/10.32996/jcsts.2024.6.5.8</a:t>
            </a:r>
            <a:endParaRPr sz="1150">
              <a:solidFill>
                <a:schemeClr val="lt1"/>
              </a:solidFill>
            </a:endParaRPr>
          </a:p>
          <a:p>
            <a:pPr indent="0" lvl="0" marL="0" marR="0" rtl="0" algn="l">
              <a:lnSpc>
                <a:spcPct val="140014"/>
              </a:lnSpc>
              <a:spcBef>
                <a:spcPts val="0"/>
              </a:spcBef>
              <a:spcAft>
                <a:spcPts val="0"/>
              </a:spcAft>
              <a:buNone/>
            </a:pPr>
            <a:r>
              <a:t/>
            </a:r>
            <a:endParaRPr>
              <a:solidFill>
                <a:schemeClr val="lt1"/>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00AD4"/>
            </a:gs>
            <a:gs pos="50000">
              <a:srgbClr val="5234A9"/>
            </a:gs>
            <a:gs pos="100000">
              <a:srgbClr val="1B1B1B"/>
            </a:gs>
          </a:gsLst>
          <a:lin ang="2700006" scaled="0"/>
        </a:gradFill>
      </p:bgPr>
    </p:bg>
    <p:spTree>
      <p:nvGrpSpPr>
        <p:cNvPr id="451" name="Shape 451"/>
        <p:cNvGrpSpPr/>
        <p:nvPr/>
      </p:nvGrpSpPr>
      <p:grpSpPr>
        <a:xfrm>
          <a:off x="0" y="0"/>
          <a:ext cx="0" cy="0"/>
          <a:chOff x="0" y="0"/>
          <a:chExt cx="0" cy="0"/>
        </a:xfrm>
      </p:grpSpPr>
      <p:grpSp>
        <p:nvGrpSpPr>
          <p:cNvPr id="452" name="Google Shape;452;p44"/>
          <p:cNvGrpSpPr/>
          <p:nvPr/>
        </p:nvGrpSpPr>
        <p:grpSpPr>
          <a:xfrm>
            <a:off x="3838727" y="108100"/>
            <a:ext cx="2782239" cy="522261"/>
            <a:chOff x="0" y="-66675"/>
            <a:chExt cx="1336587" cy="275106"/>
          </a:xfrm>
        </p:grpSpPr>
        <p:sp>
          <p:nvSpPr>
            <p:cNvPr id="453" name="Google Shape;453;p44"/>
            <p:cNvSpPr/>
            <p:nvPr/>
          </p:nvSpPr>
          <p:spPr>
            <a:xfrm>
              <a:off x="0" y="0"/>
              <a:ext cx="1336587" cy="208431"/>
            </a:xfrm>
            <a:custGeom>
              <a:rect b="b" l="l" r="r" t="t"/>
              <a:pathLst>
                <a:path extrusionOk="0" h="208431" w="1336587">
                  <a:moveTo>
                    <a:pt x="104215" y="0"/>
                  </a:moveTo>
                  <a:lnTo>
                    <a:pt x="1232371" y="0"/>
                  </a:lnTo>
                  <a:cubicBezTo>
                    <a:pt x="1289928" y="0"/>
                    <a:pt x="1336587" y="46659"/>
                    <a:pt x="1336587" y="104215"/>
                  </a:cubicBezTo>
                  <a:lnTo>
                    <a:pt x="1336587" y="104215"/>
                  </a:lnTo>
                  <a:cubicBezTo>
                    <a:pt x="1336587" y="161772"/>
                    <a:pt x="1289928" y="208431"/>
                    <a:pt x="1232371"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54" name="Google Shape;454;p44"/>
            <p:cNvSpPr txBox="1"/>
            <p:nvPr/>
          </p:nvSpPr>
          <p:spPr>
            <a:xfrm>
              <a:off x="0" y="-66675"/>
              <a:ext cx="1336500" cy="2751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Study Overview</a:t>
              </a:r>
              <a:endParaRPr sz="700"/>
            </a:p>
          </p:txBody>
        </p:sp>
      </p:grpSp>
      <p:grpSp>
        <p:nvGrpSpPr>
          <p:cNvPr id="455" name="Google Shape;455;p44"/>
          <p:cNvGrpSpPr/>
          <p:nvPr/>
        </p:nvGrpSpPr>
        <p:grpSpPr>
          <a:xfrm>
            <a:off x="3838725" y="2674125"/>
            <a:ext cx="2446641" cy="522261"/>
            <a:chOff x="0" y="-66675"/>
            <a:chExt cx="1175422" cy="275106"/>
          </a:xfrm>
        </p:grpSpPr>
        <p:sp>
          <p:nvSpPr>
            <p:cNvPr id="456" name="Google Shape;456;p44"/>
            <p:cNvSpPr/>
            <p:nvPr/>
          </p:nvSpPr>
          <p:spPr>
            <a:xfrm>
              <a:off x="0" y="0"/>
              <a:ext cx="1175422" cy="208431"/>
            </a:xfrm>
            <a:custGeom>
              <a:rect b="b" l="l" r="r" t="t"/>
              <a:pathLst>
                <a:path extrusionOk="0" h="208431" w="1175422">
                  <a:moveTo>
                    <a:pt x="104215" y="0"/>
                  </a:moveTo>
                  <a:lnTo>
                    <a:pt x="1071206" y="0"/>
                  </a:lnTo>
                  <a:cubicBezTo>
                    <a:pt x="1128763" y="0"/>
                    <a:pt x="1175422" y="46659"/>
                    <a:pt x="1175422" y="104215"/>
                  </a:cubicBezTo>
                  <a:lnTo>
                    <a:pt x="1175422" y="104215"/>
                  </a:lnTo>
                  <a:cubicBezTo>
                    <a:pt x="1175422" y="161772"/>
                    <a:pt x="1128763" y="208431"/>
                    <a:pt x="1071206" y="208431"/>
                  </a:cubicBezTo>
                  <a:lnTo>
                    <a:pt x="104215" y="208431"/>
                  </a:lnTo>
                  <a:cubicBezTo>
                    <a:pt x="46659" y="208431"/>
                    <a:pt x="0" y="161772"/>
                    <a:pt x="0" y="104215"/>
                  </a:cubicBezTo>
                  <a:lnTo>
                    <a:pt x="0" y="104215"/>
                  </a:lnTo>
                  <a:cubicBezTo>
                    <a:pt x="0" y="46659"/>
                    <a:pt x="46659" y="0"/>
                    <a:pt x="104215" y="0"/>
                  </a:cubicBezTo>
                  <a:close/>
                </a:path>
              </a:pathLst>
            </a:custGeom>
            <a:solidFill>
              <a:srgbClr val="000000">
                <a:alpha val="0"/>
              </a:srgbClr>
            </a:solidFill>
            <a:ln cap="rnd" cmpd="sng" w="19050">
              <a:solidFill>
                <a:srgbClr val="FFFFFF"/>
              </a:solidFill>
              <a:prstDash val="solid"/>
              <a:round/>
              <a:headEnd len="sm" w="sm" type="none"/>
              <a:tailEnd len="sm" w="sm" type="none"/>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57" name="Google Shape;457;p44"/>
            <p:cNvSpPr txBox="1"/>
            <p:nvPr/>
          </p:nvSpPr>
          <p:spPr>
            <a:xfrm>
              <a:off x="0" y="-66675"/>
              <a:ext cx="1175400" cy="275100"/>
            </a:xfrm>
            <a:prstGeom prst="rect">
              <a:avLst/>
            </a:prstGeom>
            <a:noFill/>
            <a:ln>
              <a:noFill/>
            </a:ln>
          </p:spPr>
          <p:txBody>
            <a:bodyPr anchorCtr="0" anchor="ctr" bIns="25400" lIns="25400" spcFirstLastPara="1" rIns="25400" wrap="square" tIns="25400">
              <a:noAutofit/>
            </a:bodyPr>
            <a:lstStyle/>
            <a:p>
              <a:pPr indent="0" lvl="0" marL="0" marR="0" rtl="0" algn="ctr">
                <a:lnSpc>
                  <a:spcPct val="140000"/>
                </a:lnSpc>
                <a:spcBef>
                  <a:spcPts val="0"/>
                </a:spcBef>
                <a:spcAft>
                  <a:spcPts val="0"/>
                </a:spcAft>
                <a:buNone/>
              </a:pPr>
              <a:r>
                <a:rPr lang="en" sz="1500">
                  <a:solidFill>
                    <a:srgbClr val="FFFFFF"/>
                  </a:solidFill>
                  <a:latin typeface="DM Sans"/>
                  <a:ea typeface="DM Sans"/>
                  <a:cs typeface="DM Sans"/>
                  <a:sym typeface="DM Sans"/>
                </a:rPr>
                <a:t>Results</a:t>
              </a:r>
              <a:endParaRPr sz="700"/>
            </a:p>
          </p:txBody>
        </p:sp>
      </p:grpSp>
      <p:sp>
        <p:nvSpPr>
          <p:cNvPr id="458" name="Google Shape;458;p44"/>
          <p:cNvSpPr/>
          <p:nvPr/>
        </p:nvSpPr>
        <p:spPr>
          <a:xfrm flipH="1" rot="10800000">
            <a:off x="0" y="0"/>
            <a:ext cx="3347951" cy="5143500"/>
          </a:xfrm>
          <a:custGeom>
            <a:rect b="b" l="l" r="r" t="t"/>
            <a:pathLst>
              <a:path extrusionOk="0" h="10287000" w="6695902">
                <a:moveTo>
                  <a:pt x="0" y="10287000"/>
                </a:moveTo>
                <a:lnTo>
                  <a:pt x="6695902" y="10287000"/>
                </a:lnTo>
                <a:lnTo>
                  <a:pt x="6695902" y="0"/>
                </a:lnTo>
                <a:lnTo>
                  <a:pt x="0" y="0"/>
                </a:lnTo>
                <a:lnTo>
                  <a:pt x="0" y="1028700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59" name="Google Shape;459;p44"/>
          <p:cNvSpPr txBox="1"/>
          <p:nvPr/>
        </p:nvSpPr>
        <p:spPr>
          <a:xfrm>
            <a:off x="580939" y="975231"/>
            <a:ext cx="2766900" cy="1544700"/>
          </a:xfrm>
          <a:prstGeom prst="rect">
            <a:avLst/>
          </a:prstGeom>
          <a:noFill/>
          <a:ln>
            <a:noFill/>
          </a:ln>
        </p:spPr>
        <p:txBody>
          <a:bodyPr anchorCtr="0" anchor="t" bIns="0" lIns="0" spcFirstLastPara="1" rIns="0" wrap="square" tIns="0">
            <a:spAutoFit/>
          </a:bodyPr>
          <a:lstStyle/>
          <a:p>
            <a:pPr indent="0" lvl="0" marL="0" rtl="0" algn="l">
              <a:lnSpc>
                <a:spcPct val="105000"/>
              </a:lnSpc>
              <a:spcBef>
                <a:spcPts val="0"/>
              </a:spcBef>
              <a:spcAft>
                <a:spcPts val="0"/>
              </a:spcAft>
              <a:buNone/>
            </a:pPr>
            <a:r>
              <a:t/>
            </a:r>
            <a:endParaRPr sz="700"/>
          </a:p>
          <a:p>
            <a:pPr indent="0" lvl="0" marL="0" marR="0" rtl="0" algn="l">
              <a:lnSpc>
                <a:spcPct val="105000"/>
              </a:lnSpc>
              <a:spcBef>
                <a:spcPts val="0"/>
              </a:spcBef>
              <a:spcAft>
                <a:spcPts val="0"/>
              </a:spcAft>
              <a:buNone/>
            </a:pPr>
            <a:r>
              <a:rPr lang="en" sz="3000">
                <a:solidFill>
                  <a:srgbClr val="FFFFFF"/>
                </a:solidFill>
                <a:latin typeface="DM Sans"/>
                <a:ea typeface="DM Sans"/>
                <a:cs typeface="DM Sans"/>
                <a:sym typeface="DM Sans"/>
              </a:rPr>
              <a:t>Integrating AI Across Departments</a:t>
            </a:r>
            <a:endParaRPr sz="700"/>
          </a:p>
        </p:txBody>
      </p:sp>
      <p:sp>
        <p:nvSpPr>
          <p:cNvPr id="460" name="Google Shape;460;p44"/>
          <p:cNvSpPr txBox="1"/>
          <p:nvPr/>
        </p:nvSpPr>
        <p:spPr>
          <a:xfrm>
            <a:off x="3838725" y="737245"/>
            <a:ext cx="5181300" cy="2025900"/>
          </a:xfrm>
          <a:prstGeom prst="rect">
            <a:avLst/>
          </a:prstGeom>
          <a:noFill/>
          <a:ln>
            <a:noFill/>
          </a:ln>
        </p:spPr>
        <p:txBody>
          <a:bodyPr anchorCtr="0" anchor="t" bIns="0" lIns="0" spcFirstLastPara="1" rIns="0" wrap="square" tIns="0">
            <a:spAutoFit/>
          </a:bodyPr>
          <a:lstStyle/>
          <a:p>
            <a:pPr indent="-152400" lvl="1" marL="304800" marR="0" rtl="0" algn="l">
              <a:lnSpc>
                <a:spcPct val="140014"/>
              </a:lnSpc>
              <a:spcBef>
                <a:spcPts val="0"/>
              </a:spcBef>
              <a:spcAft>
                <a:spcPts val="0"/>
              </a:spcAft>
              <a:buClr>
                <a:srgbClr val="FFFFFF"/>
              </a:buClr>
              <a:buSzPts val="1400"/>
              <a:buFont typeface="Arial"/>
              <a:buChar char="•"/>
            </a:pPr>
            <a:r>
              <a:rPr b="0" i="0" lang="en" sz="1400" u="none" cap="none" strike="noStrike">
                <a:solidFill>
                  <a:srgbClr val="FFFFFF"/>
                </a:solidFill>
                <a:latin typeface="DM Sans"/>
                <a:ea typeface="DM Sans"/>
                <a:cs typeface="DM Sans"/>
                <a:sym typeface="DM Sans"/>
              </a:rPr>
              <a:t>Asked the question: </a:t>
            </a:r>
            <a:r>
              <a:rPr lang="en">
                <a:solidFill>
                  <a:srgbClr val="FFFFFF"/>
                </a:solidFill>
                <a:latin typeface="DM Sans"/>
                <a:ea typeface="DM Sans"/>
                <a:cs typeface="DM Sans"/>
                <a:sym typeface="DM Sans"/>
              </a:rPr>
              <a:t>How can healthcare organizations maximize AI’s value by integrating it across multiple departments rather than isolated pilots?</a:t>
            </a:r>
            <a:endParaRPr>
              <a:solidFill>
                <a:srgbClr val="FFFFFF"/>
              </a:solidFill>
              <a:latin typeface="DM Sans"/>
              <a:ea typeface="DM Sans"/>
              <a:cs typeface="DM Sans"/>
              <a:sym typeface="DM Sans"/>
            </a:endParaRPr>
          </a:p>
          <a:p>
            <a:pPr indent="-107950" lvl="1" marL="304800" marR="0" rtl="0" algn="l">
              <a:lnSpc>
                <a:spcPct val="140014"/>
              </a:lnSpc>
              <a:spcBef>
                <a:spcPts val="0"/>
              </a:spcBef>
              <a:spcAft>
                <a:spcPts val="0"/>
              </a:spcAft>
              <a:buClr>
                <a:srgbClr val="FFFFFF"/>
              </a:buClr>
              <a:buSzPts val="700"/>
              <a:buFont typeface="DM Sans"/>
              <a:buChar char="•"/>
            </a:pPr>
            <a:r>
              <a:rPr lang="en">
                <a:solidFill>
                  <a:srgbClr val="FFFFFF"/>
                </a:solidFill>
                <a:latin typeface="DM Sans"/>
                <a:ea typeface="DM Sans"/>
                <a:cs typeface="DM Sans"/>
                <a:sym typeface="DM Sans"/>
              </a:rPr>
              <a:t>Reviewed use cases connecting infection prevention, pharmacy, IT, and operations through shared data pipelines and governance models</a:t>
            </a:r>
            <a:endParaRPr>
              <a:solidFill>
                <a:srgbClr val="FFFFFF"/>
              </a:solidFill>
              <a:latin typeface="DM Sans"/>
              <a:ea typeface="DM Sans"/>
              <a:cs typeface="DM Sans"/>
              <a:sym typeface="DM Sans"/>
            </a:endParaRPr>
          </a:p>
          <a:p>
            <a:pPr indent="-107950" lvl="1" marL="304800" marR="0" rtl="0" algn="l">
              <a:lnSpc>
                <a:spcPct val="140014"/>
              </a:lnSpc>
              <a:spcBef>
                <a:spcPts val="0"/>
              </a:spcBef>
              <a:spcAft>
                <a:spcPts val="0"/>
              </a:spcAft>
              <a:buClr>
                <a:srgbClr val="FFFFFF"/>
              </a:buClr>
              <a:buSzPts val="700"/>
              <a:buFont typeface="DM Sans"/>
              <a:buChar char="•"/>
            </a:pPr>
            <a:r>
              <a:rPr lang="en">
                <a:solidFill>
                  <a:srgbClr val="FFFFFF"/>
                </a:solidFill>
                <a:latin typeface="DM Sans"/>
                <a:ea typeface="DM Sans"/>
                <a:cs typeface="DM Sans"/>
                <a:sym typeface="DM Sans"/>
              </a:rPr>
              <a:t>Draws for system-level analyses of hospital AI adoption</a:t>
            </a:r>
            <a:endParaRPr>
              <a:solidFill>
                <a:srgbClr val="FFFFFF"/>
              </a:solidFill>
              <a:latin typeface="DM Sans"/>
              <a:ea typeface="DM Sans"/>
              <a:cs typeface="DM Sans"/>
              <a:sym typeface="DM Sans"/>
            </a:endParaRPr>
          </a:p>
        </p:txBody>
      </p:sp>
      <p:sp>
        <p:nvSpPr>
          <p:cNvPr id="461" name="Google Shape;461;p44"/>
          <p:cNvSpPr txBox="1"/>
          <p:nvPr/>
        </p:nvSpPr>
        <p:spPr>
          <a:xfrm>
            <a:off x="3838731" y="3267328"/>
            <a:ext cx="5181300" cy="1724100"/>
          </a:xfrm>
          <a:prstGeom prst="rect">
            <a:avLst/>
          </a:prstGeom>
          <a:noFill/>
          <a:ln>
            <a:noFill/>
          </a:ln>
        </p:spPr>
        <p:txBody>
          <a:bodyPr anchorCtr="0" anchor="t" bIns="0" lIns="0" spcFirstLastPara="1" rIns="0" wrap="square" tIns="0">
            <a:spAutoFit/>
          </a:bodyPr>
          <a:lstStyle/>
          <a:p>
            <a:pPr indent="-152400" lvl="1" marL="304800" marR="0" rtl="0" algn="l">
              <a:lnSpc>
                <a:spcPct val="140014"/>
              </a:lnSpc>
              <a:spcBef>
                <a:spcPts val="0"/>
              </a:spcBef>
              <a:spcAft>
                <a:spcPts val="0"/>
              </a:spcAft>
              <a:buClr>
                <a:srgbClr val="FFFFFF"/>
              </a:buClr>
              <a:buSzPts val="1400"/>
              <a:buFont typeface="Arial"/>
              <a:buChar char="•"/>
            </a:pPr>
            <a:r>
              <a:rPr lang="en">
                <a:solidFill>
                  <a:srgbClr val="FFFFFF"/>
                </a:solidFill>
                <a:latin typeface="DM Sans"/>
                <a:ea typeface="DM Sans"/>
                <a:cs typeface="DM Sans"/>
                <a:sym typeface="DM Sans"/>
              </a:rPr>
              <a:t>Cross-Departmental AI integration improved communication and data accuracy across clinical and ops teams</a:t>
            </a:r>
            <a:endParaRPr>
              <a:solidFill>
                <a:srgbClr val="FFFFFF"/>
              </a:solidFill>
              <a:latin typeface="DM Sans"/>
              <a:ea typeface="DM Sans"/>
              <a:cs typeface="DM Sans"/>
              <a:sym typeface="DM Sans"/>
            </a:endParaRPr>
          </a:p>
          <a:p>
            <a:pPr indent="-107950" lvl="1" marL="304800" marR="0" rtl="0" algn="l">
              <a:lnSpc>
                <a:spcPct val="140014"/>
              </a:lnSpc>
              <a:spcBef>
                <a:spcPts val="0"/>
              </a:spcBef>
              <a:spcAft>
                <a:spcPts val="0"/>
              </a:spcAft>
              <a:buClr>
                <a:srgbClr val="FFFFFF"/>
              </a:buClr>
              <a:buSzPts val="700"/>
              <a:buFont typeface="DM Sans"/>
              <a:buChar char="•"/>
            </a:pPr>
            <a:r>
              <a:rPr lang="en">
                <a:solidFill>
                  <a:srgbClr val="FFFFFF"/>
                </a:solidFill>
                <a:latin typeface="DM Sans"/>
                <a:ea typeface="DM Sans"/>
                <a:cs typeface="DM Sans"/>
                <a:sym typeface="DM Sans"/>
              </a:rPr>
              <a:t>Hospitals with integrated governance reported high staff trust, fewer workflow interruptions and faster response times to infection alerts or supply issues</a:t>
            </a:r>
            <a:endParaRPr>
              <a:solidFill>
                <a:srgbClr val="FFFFFF"/>
              </a:solidFill>
              <a:latin typeface="DM Sans"/>
              <a:ea typeface="DM Sans"/>
              <a:cs typeface="DM Sans"/>
              <a:sym typeface="DM Sans"/>
            </a:endParaRPr>
          </a:p>
        </p:txBody>
      </p:sp>
      <p:sp>
        <p:nvSpPr>
          <p:cNvPr id="462" name="Google Shape;462;p44"/>
          <p:cNvSpPr txBox="1"/>
          <p:nvPr/>
        </p:nvSpPr>
        <p:spPr>
          <a:xfrm>
            <a:off x="600300" y="2519925"/>
            <a:ext cx="2728200" cy="1935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0"/>
              </a:spcAft>
              <a:buClr>
                <a:schemeClr val="dk1"/>
              </a:buClr>
              <a:buSzPts val="1100"/>
              <a:buFont typeface="Arial"/>
              <a:buNone/>
            </a:pPr>
            <a:r>
              <a:rPr b="1" lang="en" sz="1100">
                <a:solidFill>
                  <a:schemeClr val="lt1"/>
                </a:solidFill>
              </a:rPr>
              <a:t>Shen, J., Bu, F., Ye, Z., Zhang, M., Ma, Q., Yan, J., &amp; Huang, T. (2024).</a:t>
            </a:r>
            <a:r>
              <a:rPr lang="en" sz="1100">
                <a:solidFill>
                  <a:schemeClr val="lt1"/>
                </a:solidFill>
              </a:rPr>
              <a:t> </a:t>
            </a:r>
            <a:r>
              <a:rPr i="1" lang="en" sz="1100">
                <a:solidFill>
                  <a:schemeClr val="lt1"/>
                </a:solidFill>
              </a:rPr>
              <a:t>Management of drug supply chain information based on “artificial intelligence + vendor managed inventory” in China: Perspective based on a case study.</a:t>
            </a:r>
            <a:r>
              <a:rPr lang="en" sz="1100">
                <a:solidFill>
                  <a:schemeClr val="lt1"/>
                </a:solidFill>
              </a:rPr>
              <a:t> </a:t>
            </a:r>
            <a:r>
              <a:rPr i="1" lang="en" sz="1100">
                <a:solidFill>
                  <a:schemeClr val="lt1"/>
                </a:solidFill>
              </a:rPr>
              <a:t>Frontiers in Pharmacology, 15.</a:t>
            </a:r>
            <a:r>
              <a:rPr lang="en" sz="1100">
                <a:solidFill>
                  <a:schemeClr val="lt1"/>
                </a:solidFill>
              </a:rPr>
              <a:t> https://doi.org/10.3389/fphar.2024.1373642</a:t>
            </a:r>
            <a:endParaRPr sz="1100">
              <a:solidFill>
                <a:schemeClr val="lt1"/>
              </a:solidFill>
            </a:endParaRPr>
          </a:p>
          <a:p>
            <a:pPr indent="0" lvl="0" marL="0" rtl="0" algn="l">
              <a:lnSpc>
                <a:spcPct val="115000"/>
              </a:lnSpc>
              <a:spcBef>
                <a:spcPts val="1200"/>
              </a:spcBef>
              <a:spcAft>
                <a:spcPts val="0"/>
              </a:spcAft>
              <a:buNone/>
            </a:pPr>
            <a:r>
              <a:t/>
            </a:r>
            <a:endParaRPr sz="1150">
              <a:solidFill>
                <a:schemeClr val="lt1"/>
              </a:solidFill>
            </a:endParaRPr>
          </a:p>
          <a:p>
            <a:pPr indent="0" lvl="0" marL="0" marR="0" rtl="0" algn="l">
              <a:lnSpc>
                <a:spcPct val="140014"/>
              </a:lnSpc>
              <a:spcBef>
                <a:spcPts val="0"/>
              </a:spcBef>
              <a:spcAft>
                <a:spcPts val="0"/>
              </a:spcAft>
              <a:buNone/>
            </a:pPr>
            <a:r>
              <a:t/>
            </a:r>
            <a:endParaRPr>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470" name="Shape 470"/>
        <p:cNvGrpSpPr/>
        <p:nvPr/>
      </p:nvGrpSpPr>
      <p:grpSpPr>
        <a:xfrm>
          <a:off x="0" y="0"/>
          <a:ext cx="0" cy="0"/>
          <a:chOff x="0" y="0"/>
          <a:chExt cx="0" cy="0"/>
        </a:xfrm>
      </p:grpSpPr>
      <p:sp>
        <p:nvSpPr>
          <p:cNvPr id="471" name="Google Shape;471;p45" title="question">
            <a:hlinkClick r:id="rId3"/>
          </p:cNvPr>
          <p:cNvSpPr txBox="1"/>
          <p:nvPr/>
        </p:nvSpPr>
        <p:spPr>
          <a:xfrm>
            <a:off x="812850" y="189100"/>
            <a:ext cx="7518300" cy="197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chemeClr val="lt1"/>
                </a:solidFill>
                <a:latin typeface="Calibri"/>
                <a:ea typeface="Calibri"/>
                <a:cs typeface="Calibri"/>
                <a:sym typeface="Calibri"/>
              </a:rPr>
              <a:t>How are you currently using AI in your infection prevention or clinical work?</a:t>
            </a:r>
            <a:endParaRPr b="1" sz="4000">
              <a:solidFill>
                <a:schemeClr val="lt1"/>
              </a:solidFill>
              <a:latin typeface="Calibri"/>
              <a:ea typeface="Calibri"/>
              <a:cs typeface="Calibri"/>
              <a:sym typeface="Calibri"/>
            </a:endParaRPr>
          </a:p>
        </p:txBody>
      </p:sp>
      <p:pic>
        <p:nvPicPr>
          <p:cNvPr id="472" name="Google Shape;472;p45" title="logo">
            <a:hlinkClick r:id="rId4"/>
          </p:cNvPr>
          <p:cNvPicPr preferRelativeResize="0"/>
          <p:nvPr/>
        </p:nvPicPr>
        <p:blipFill>
          <a:blip r:embed="rId5">
            <a:alphaModFix/>
          </a:blip>
          <a:stretch>
            <a:fillRect/>
          </a:stretch>
        </p:blipFill>
        <p:spPr>
          <a:xfrm>
            <a:off x="1018400" y="3175613"/>
            <a:ext cx="711200" cy="711200"/>
          </a:xfrm>
          <a:prstGeom prst="rect">
            <a:avLst/>
          </a:prstGeom>
          <a:noFill/>
          <a:ln>
            <a:noFill/>
          </a:ln>
        </p:spPr>
      </p:pic>
      <p:pic>
        <p:nvPicPr>
          <p:cNvPr id="473" name="Google Shape;473;p45" title="download.png"/>
          <p:cNvPicPr preferRelativeResize="0"/>
          <p:nvPr/>
        </p:nvPicPr>
        <p:blipFill>
          <a:blip r:embed="rId6">
            <a:alphaModFix/>
          </a:blip>
          <a:stretch>
            <a:fillRect/>
          </a:stretch>
        </p:blipFill>
        <p:spPr>
          <a:xfrm>
            <a:off x="5531625" y="2245575"/>
            <a:ext cx="2571275" cy="2571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481" name="Shape 481"/>
        <p:cNvGrpSpPr/>
        <p:nvPr/>
      </p:nvGrpSpPr>
      <p:grpSpPr>
        <a:xfrm>
          <a:off x="0" y="0"/>
          <a:ext cx="0" cy="0"/>
          <a:chOff x="0" y="0"/>
          <a:chExt cx="0" cy="0"/>
        </a:xfrm>
      </p:grpSpPr>
      <p:sp>
        <p:nvSpPr>
          <p:cNvPr id="482" name="Google Shape;482;p46"/>
          <p:cNvSpPr txBox="1"/>
          <p:nvPr/>
        </p:nvSpPr>
        <p:spPr>
          <a:xfrm>
            <a:off x="552175" y="1151525"/>
            <a:ext cx="2874900" cy="214710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lang="en" sz="4500">
                <a:solidFill>
                  <a:srgbClr val="FFFFFF"/>
                </a:solidFill>
                <a:latin typeface="DM Sans"/>
                <a:ea typeface="DM Sans"/>
                <a:cs typeface="DM Sans"/>
                <a:sym typeface="DM Sans"/>
              </a:rPr>
              <a:t>Bringing AI to Your IP Program</a:t>
            </a:r>
            <a:endParaRPr sz="700"/>
          </a:p>
        </p:txBody>
      </p:sp>
      <p:sp>
        <p:nvSpPr>
          <p:cNvPr id="483" name="Google Shape;483;p46"/>
          <p:cNvSpPr txBox="1"/>
          <p:nvPr/>
        </p:nvSpPr>
        <p:spPr>
          <a:xfrm>
            <a:off x="552175" y="3474755"/>
            <a:ext cx="2271600" cy="517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lang="en">
                <a:solidFill>
                  <a:srgbClr val="BFA8EF"/>
                </a:solidFill>
                <a:latin typeface="DM Sans"/>
                <a:ea typeface="DM Sans"/>
                <a:cs typeface="DM Sans"/>
                <a:sym typeface="DM Sans"/>
              </a:rPr>
              <a:t>Starter Discussion Prompts for Internal Teams</a:t>
            </a:r>
            <a:endParaRPr sz="700"/>
          </a:p>
        </p:txBody>
      </p:sp>
      <p:sp>
        <p:nvSpPr>
          <p:cNvPr id="484" name="Google Shape;484;p46"/>
          <p:cNvSpPr txBox="1"/>
          <p:nvPr/>
        </p:nvSpPr>
        <p:spPr>
          <a:xfrm>
            <a:off x="3982230" y="1388025"/>
            <a:ext cx="4517700" cy="23100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What to ask within your organization?</a:t>
            </a:r>
            <a:endParaRPr sz="700"/>
          </a:p>
        </p:txBody>
      </p:sp>
      <p:sp>
        <p:nvSpPr>
          <p:cNvPr id="485" name="Google Shape;485;p46"/>
          <p:cNvSpPr txBox="1"/>
          <p:nvPr/>
        </p:nvSpPr>
        <p:spPr>
          <a:xfrm>
            <a:off x="3982213" y="1662692"/>
            <a:ext cx="4728900" cy="2253600"/>
          </a:xfrm>
          <a:prstGeom prst="rect">
            <a:avLst/>
          </a:prstGeom>
          <a:noFill/>
          <a:ln>
            <a:noFill/>
          </a:ln>
        </p:spPr>
        <p:txBody>
          <a:bodyPr anchorCtr="0" anchor="t" bIns="0" lIns="0" spcFirstLastPara="1" rIns="0" wrap="square" tIns="0">
            <a:spAutoFit/>
          </a:bodyPr>
          <a:lstStyle/>
          <a:p>
            <a:pPr indent="-127000" lvl="1" marL="266700" marR="0" rtl="0" algn="l">
              <a:lnSpc>
                <a:spcPct val="140016"/>
              </a:lnSpc>
              <a:spcBef>
                <a:spcPts val="0"/>
              </a:spcBef>
              <a:spcAft>
                <a:spcPts val="0"/>
              </a:spcAft>
              <a:buClr>
                <a:srgbClr val="FFFFFF"/>
              </a:buClr>
              <a:buSzPts val="1200"/>
              <a:buFont typeface="Arial"/>
              <a:buChar char="•"/>
            </a:pPr>
            <a:r>
              <a:rPr b="1" lang="en" sz="1200">
                <a:solidFill>
                  <a:srgbClr val="FFFFFF"/>
                </a:solidFill>
                <a:latin typeface="DM Sans"/>
                <a:ea typeface="DM Sans"/>
                <a:cs typeface="DM Sans"/>
                <a:sym typeface="DM Sans"/>
              </a:rPr>
              <a:t>How can AI Support, but not replace, our infection prevention expertise?</a:t>
            </a:r>
            <a:endParaRPr b="1" sz="1200">
              <a:solidFill>
                <a:srgbClr val="FFFFFF"/>
              </a:solidFill>
              <a:latin typeface="DM Sans"/>
              <a:ea typeface="DM Sans"/>
              <a:cs typeface="DM Sans"/>
              <a:sym typeface="DM Sans"/>
            </a:endParaRPr>
          </a:p>
          <a:p>
            <a:pPr indent="-127000" lvl="1" marL="266700" marR="0" rtl="0" algn="l">
              <a:lnSpc>
                <a:spcPct val="140016"/>
              </a:lnSpc>
              <a:spcBef>
                <a:spcPts val="0"/>
              </a:spcBef>
              <a:spcAft>
                <a:spcPts val="0"/>
              </a:spcAft>
              <a:buClr>
                <a:srgbClr val="FFFFFF"/>
              </a:buClr>
              <a:buSzPts val="1200"/>
              <a:buFont typeface="DM Sans"/>
              <a:buChar char="•"/>
            </a:pPr>
            <a:r>
              <a:rPr b="1" lang="en" sz="1200">
                <a:solidFill>
                  <a:srgbClr val="FFFFFF"/>
                </a:solidFill>
                <a:latin typeface="DM Sans"/>
                <a:ea typeface="DM Sans"/>
                <a:cs typeface="DM Sans"/>
                <a:sym typeface="DM Sans"/>
              </a:rPr>
              <a:t>Which data sources could we safely use to train or inform AI models?</a:t>
            </a:r>
            <a:endParaRPr b="1" sz="1200">
              <a:solidFill>
                <a:srgbClr val="FFFFFF"/>
              </a:solidFill>
              <a:latin typeface="DM Sans"/>
              <a:ea typeface="DM Sans"/>
              <a:cs typeface="DM Sans"/>
              <a:sym typeface="DM Sans"/>
            </a:endParaRPr>
          </a:p>
          <a:p>
            <a:pPr indent="-127000" lvl="1" marL="266700" marR="0" rtl="0" algn="l">
              <a:lnSpc>
                <a:spcPct val="140016"/>
              </a:lnSpc>
              <a:spcBef>
                <a:spcPts val="0"/>
              </a:spcBef>
              <a:spcAft>
                <a:spcPts val="0"/>
              </a:spcAft>
              <a:buClr>
                <a:srgbClr val="FFFFFF"/>
              </a:buClr>
              <a:buSzPts val="1200"/>
              <a:buFont typeface="DM Sans"/>
              <a:buChar char="•"/>
            </a:pPr>
            <a:r>
              <a:rPr b="1" lang="en" sz="1200">
                <a:solidFill>
                  <a:srgbClr val="FFFFFF"/>
                </a:solidFill>
                <a:latin typeface="DM Sans"/>
                <a:ea typeface="DM Sans"/>
                <a:cs typeface="DM Sans"/>
                <a:sym typeface="DM Sans"/>
              </a:rPr>
              <a:t>What are our current gaps in manual reporting or </a:t>
            </a:r>
            <a:r>
              <a:rPr b="1" lang="en" sz="1200">
                <a:solidFill>
                  <a:srgbClr val="FFFFFF"/>
                </a:solidFill>
                <a:latin typeface="DM Sans"/>
                <a:ea typeface="DM Sans"/>
                <a:cs typeface="DM Sans"/>
                <a:sym typeface="DM Sans"/>
              </a:rPr>
              <a:t>surveillance</a:t>
            </a:r>
            <a:r>
              <a:rPr b="1" lang="en" sz="1200">
                <a:solidFill>
                  <a:srgbClr val="FFFFFF"/>
                </a:solidFill>
                <a:latin typeface="DM Sans"/>
                <a:ea typeface="DM Sans"/>
                <a:cs typeface="DM Sans"/>
                <a:sym typeface="DM Sans"/>
              </a:rPr>
              <a:t> that AI could enhance?</a:t>
            </a:r>
            <a:endParaRPr b="1" sz="1200">
              <a:solidFill>
                <a:srgbClr val="FFFFFF"/>
              </a:solidFill>
              <a:latin typeface="DM Sans"/>
              <a:ea typeface="DM Sans"/>
              <a:cs typeface="DM Sans"/>
              <a:sym typeface="DM Sans"/>
            </a:endParaRPr>
          </a:p>
          <a:p>
            <a:pPr indent="-127000" lvl="1" marL="266700" marR="0" rtl="0" algn="l">
              <a:lnSpc>
                <a:spcPct val="140016"/>
              </a:lnSpc>
              <a:spcBef>
                <a:spcPts val="0"/>
              </a:spcBef>
              <a:spcAft>
                <a:spcPts val="0"/>
              </a:spcAft>
              <a:buClr>
                <a:srgbClr val="FFFFFF"/>
              </a:buClr>
              <a:buSzPts val="1200"/>
              <a:buFont typeface="DM Sans"/>
              <a:buChar char="•"/>
            </a:pPr>
            <a:r>
              <a:rPr b="1" lang="en" sz="1200">
                <a:solidFill>
                  <a:srgbClr val="FFFFFF"/>
                </a:solidFill>
                <a:latin typeface="DM Sans"/>
                <a:ea typeface="DM Sans"/>
                <a:cs typeface="DM Sans"/>
                <a:sym typeface="DM Sans"/>
              </a:rPr>
              <a:t>How will we measure success?</a:t>
            </a:r>
            <a:endParaRPr b="1" sz="1200">
              <a:solidFill>
                <a:srgbClr val="FFFFFF"/>
              </a:solidFill>
              <a:latin typeface="DM Sans"/>
              <a:ea typeface="DM Sans"/>
              <a:cs typeface="DM Sans"/>
              <a:sym typeface="DM Sans"/>
            </a:endParaRPr>
          </a:p>
          <a:p>
            <a:pPr indent="-127000" lvl="1" marL="266700" marR="0" rtl="0" algn="l">
              <a:lnSpc>
                <a:spcPct val="140016"/>
              </a:lnSpc>
              <a:spcBef>
                <a:spcPts val="0"/>
              </a:spcBef>
              <a:spcAft>
                <a:spcPts val="0"/>
              </a:spcAft>
              <a:buClr>
                <a:srgbClr val="FFFFFF"/>
              </a:buClr>
              <a:buSzPts val="1200"/>
              <a:buFont typeface="DM Sans"/>
              <a:buChar char="•"/>
            </a:pPr>
            <a:r>
              <a:rPr b="1" lang="en" sz="1200">
                <a:solidFill>
                  <a:srgbClr val="FFFFFF"/>
                </a:solidFill>
                <a:latin typeface="DM Sans"/>
                <a:ea typeface="DM Sans"/>
                <a:cs typeface="DM Sans"/>
                <a:sym typeface="DM Sans"/>
              </a:rPr>
              <a:t>Who will own </a:t>
            </a:r>
            <a:r>
              <a:rPr b="1" lang="en" sz="1200">
                <a:solidFill>
                  <a:srgbClr val="FFFFFF"/>
                </a:solidFill>
                <a:latin typeface="DM Sans"/>
                <a:ea typeface="DM Sans"/>
                <a:cs typeface="DM Sans"/>
                <a:sym typeface="DM Sans"/>
              </a:rPr>
              <a:t>accountability</a:t>
            </a:r>
            <a:r>
              <a:rPr b="1" lang="en" sz="1200">
                <a:solidFill>
                  <a:srgbClr val="FFFFFF"/>
                </a:solidFill>
                <a:latin typeface="DM Sans"/>
                <a:ea typeface="DM Sans"/>
                <a:cs typeface="DM Sans"/>
                <a:sym typeface="DM Sans"/>
              </a:rPr>
              <a:t> for data governance and model oversight?</a:t>
            </a:r>
            <a:endParaRPr b="1" sz="1200">
              <a:solidFill>
                <a:srgbClr val="FFFFFF"/>
              </a:solidFill>
              <a:latin typeface="DM Sans"/>
              <a:ea typeface="DM Sans"/>
              <a:cs typeface="DM Sans"/>
              <a:sym typeface="DM Sans"/>
            </a:endParaRPr>
          </a:p>
        </p:txBody>
      </p:sp>
      <p:cxnSp>
        <p:nvCxnSpPr>
          <p:cNvPr id="486" name="Google Shape;486;p46"/>
          <p:cNvCxnSpPr/>
          <p:nvPr/>
        </p:nvCxnSpPr>
        <p:spPr>
          <a:xfrm>
            <a:off x="3657803" y="-422347"/>
            <a:ext cx="0" cy="5988195"/>
          </a:xfrm>
          <a:prstGeom prst="straightConnector1">
            <a:avLst/>
          </a:prstGeom>
          <a:noFill/>
          <a:ln cap="flat" cmpd="sng" w="38100">
            <a:solidFill>
              <a:srgbClr val="9B6AFF"/>
            </a:solidFill>
            <a:prstDash val="solid"/>
            <a:round/>
            <a:headEnd len="sm" w="sm" type="none"/>
            <a:tailEnd len="sm" w="sm"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50000">
              <a:srgbClr val="5234A9"/>
            </a:gs>
            <a:gs pos="100000">
              <a:srgbClr val="400AD4"/>
            </a:gs>
          </a:gsLst>
          <a:path path="circle">
            <a:fillToRect b="100%" l="0%" r="100%" t="0%"/>
          </a:path>
          <a:tileRect b="0%" l="-100%" r="0%" t="-100%"/>
        </a:gradFill>
      </p:bgPr>
    </p:bg>
    <p:spTree>
      <p:nvGrpSpPr>
        <p:cNvPr id="494" name="Shape 494"/>
        <p:cNvGrpSpPr/>
        <p:nvPr/>
      </p:nvGrpSpPr>
      <p:grpSpPr>
        <a:xfrm>
          <a:off x="0" y="0"/>
          <a:ext cx="0" cy="0"/>
          <a:chOff x="0" y="0"/>
          <a:chExt cx="0" cy="0"/>
        </a:xfrm>
      </p:grpSpPr>
      <p:sp>
        <p:nvSpPr>
          <p:cNvPr id="495" name="Google Shape;495;p47"/>
          <p:cNvSpPr txBox="1"/>
          <p:nvPr/>
        </p:nvSpPr>
        <p:spPr>
          <a:xfrm>
            <a:off x="516100" y="1756488"/>
            <a:ext cx="2874900" cy="141990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lang="en" sz="4500">
                <a:solidFill>
                  <a:srgbClr val="FFFFFF"/>
                </a:solidFill>
                <a:latin typeface="DM Sans"/>
                <a:ea typeface="DM Sans"/>
                <a:cs typeface="DM Sans"/>
                <a:sym typeface="DM Sans"/>
              </a:rPr>
              <a:t>Making it Real</a:t>
            </a:r>
            <a:endParaRPr sz="700"/>
          </a:p>
        </p:txBody>
      </p:sp>
      <p:sp>
        <p:nvSpPr>
          <p:cNvPr id="496" name="Google Shape;496;p47"/>
          <p:cNvSpPr txBox="1"/>
          <p:nvPr/>
        </p:nvSpPr>
        <p:spPr>
          <a:xfrm>
            <a:off x="516100" y="3167305"/>
            <a:ext cx="2271600" cy="2154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lang="en" sz="1400">
                <a:solidFill>
                  <a:srgbClr val="BFA8EF"/>
                </a:solidFill>
                <a:latin typeface="DM Sans"/>
                <a:ea typeface="DM Sans"/>
                <a:cs typeface="DM Sans"/>
                <a:sym typeface="DM Sans"/>
              </a:rPr>
              <a:t>Monday Morning To Do List</a:t>
            </a:r>
            <a:endParaRPr sz="700"/>
          </a:p>
        </p:txBody>
      </p:sp>
      <p:sp>
        <p:nvSpPr>
          <p:cNvPr id="497" name="Google Shape;497;p47"/>
          <p:cNvSpPr txBox="1"/>
          <p:nvPr/>
        </p:nvSpPr>
        <p:spPr>
          <a:xfrm>
            <a:off x="3924499" y="1313050"/>
            <a:ext cx="4728900" cy="23100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lang="en" sz="1500">
                <a:solidFill>
                  <a:srgbClr val="FFFFFF"/>
                </a:solidFill>
                <a:latin typeface="DM Sans"/>
                <a:ea typeface="DM Sans"/>
                <a:cs typeface="DM Sans"/>
                <a:sym typeface="DM Sans"/>
              </a:rPr>
              <a:t>What can you do Monday Morning?</a:t>
            </a:r>
            <a:endParaRPr sz="700"/>
          </a:p>
        </p:txBody>
      </p:sp>
      <p:sp>
        <p:nvSpPr>
          <p:cNvPr id="498" name="Google Shape;498;p47"/>
          <p:cNvSpPr txBox="1"/>
          <p:nvPr/>
        </p:nvSpPr>
        <p:spPr>
          <a:xfrm>
            <a:off x="3924503" y="1587729"/>
            <a:ext cx="4728750" cy="1963738"/>
          </a:xfrm>
          <a:prstGeom prst="rect">
            <a:avLst/>
          </a:prstGeom>
          <a:noFill/>
          <a:ln>
            <a:noFill/>
          </a:ln>
        </p:spPr>
        <p:txBody>
          <a:bodyPr anchorCtr="0" anchor="t" bIns="0" lIns="0" spcFirstLastPara="1" rIns="0" wrap="square" tIns="0">
            <a:spAutoFit/>
          </a:bodyPr>
          <a:lstStyle/>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Form an AI Governance Working Group</a:t>
            </a:r>
            <a:endParaRPr sz="700"/>
          </a:p>
          <a:p>
            <a:pPr indent="-165100" lvl="2" marL="5334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Include IT, VA, Clinical, Compliance, etc</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Review current AI tools/industry partners for bias, transparency, and accountability</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Introduce an AI Implementation Checklist to Standardize Adoption</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Education your teams with a 30 minute AI Ethics Primer</a:t>
            </a:r>
            <a:endParaRPr sz="700"/>
          </a:p>
          <a:p>
            <a:pPr indent="-127000" lvl="1" marL="266700" marR="0" rtl="0" algn="l">
              <a:lnSpc>
                <a:spcPct val="140016"/>
              </a:lnSpc>
              <a:spcBef>
                <a:spcPts val="0"/>
              </a:spcBef>
              <a:spcAft>
                <a:spcPts val="0"/>
              </a:spcAft>
              <a:buClr>
                <a:srgbClr val="FFFFFF"/>
              </a:buClr>
              <a:buSzPts val="1200"/>
              <a:buFont typeface="Arial"/>
              <a:buChar char="•"/>
            </a:pPr>
            <a:r>
              <a:rPr b="1" i="0" lang="en" sz="1200" u="none" cap="none" strike="noStrike">
                <a:solidFill>
                  <a:srgbClr val="FFFFFF"/>
                </a:solidFill>
                <a:latin typeface="DM Sans"/>
                <a:ea typeface="DM Sans"/>
                <a:cs typeface="DM Sans"/>
                <a:sym typeface="DM Sans"/>
              </a:rPr>
              <a:t>Ensure your team is aligned with national frameworks if you are using AI in any current workflows</a:t>
            </a:r>
            <a:endParaRPr sz="700"/>
          </a:p>
        </p:txBody>
      </p:sp>
      <p:cxnSp>
        <p:nvCxnSpPr>
          <p:cNvPr id="499" name="Google Shape;499;p47"/>
          <p:cNvCxnSpPr/>
          <p:nvPr/>
        </p:nvCxnSpPr>
        <p:spPr>
          <a:xfrm>
            <a:off x="3657803" y="-422347"/>
            <a:ext cx="0" cy="5988195"/>
          </a:xfrm>
          <a:prstGeom prst="straightConnector1">
            <a:avLst/>
          </a:prstGeom>
          <a:noFill/>
          <a:ln cap="flat" cmpd="sng" w="38100">
            <a:solidFill>
              <a:srgbClr val="9B6AFF"/>
            </a:solidFill>
            <a:prstDash val="solid"/>
            <a:round/>
            <a:headEnd len="sm" w="sm" type="none"/>
            <a:tailEnd len="sm" w="sm"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00AD4"/>
            </a:gs>
            <a:gs pos="50000">
              <a:srgbClr val="5234A9"/>
            </a:gs>
            <a:gs pos="100000">
              <a:srgbClr val="1B1B1B"/>
            </a:gs>
          </a:gsLst>
          <a:lin ang="2700000" scaled="0"/>
        </a:gradFill>
      </p:bgPr>
    </p:bg>
    <p:spTree>
      <p:nvGrpSpPr>
        <p:cNvPr id="507" name="Shape 507"/>
        <p:cNvGrpSpPr/>
        <p:nvPr/>
      </p:nvGrpSpPr>
      <p:grpSpPr>
        <a:xfrm>
          <a:off x="0" y="0"/>
          <a:ext cx="0" cy="0"/>
          <a:chOff x="0" y="0"/>
          <a:chExt cx="0" cy="0"/>
        </a:xfrm>
      </p:grpSpPr>
      <p:sp>
        <p:nvSpPr>
          <p:cNvPr id="508" name="Google Shape;508;p48"/>
          <p:cNvSpPr/>
          <p:nvPr/>
        </p:nvSpPr>
        <p:spPr>
          <a:xfrm rot="5385950">
            <a:off x="-969485" y="874037"/>
            <a:ext cx="5216437" cy="3395426"/>
          </a:xfrm>
          <a:custGeom>
            <a:rect b="b" l="l" r="r" t="t"/>
            <a:pathLst>
              <a:path extrusionOk="0" h="6790852" w="10432873">
                <a:moveTo>
                  <a:pt x="0" y="0"/>
                </a:moveTo>
                <a:lnTo>
                  <a:pt x="10432873" y="0"/>
                </a:lnTo>
                <a:lnTo>
                  <a:pt x="10432873" y="6790852"/>
                </a:lnTo>
                <a:lnTo>
                  <a:pt x="0" y="6790852"/>
                </a:lnTo>
                <a:lnTo>
                  <a:pt x="0" y="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09" name="Google Shape;509;p48"/>
          <p:cNvSpPr txBox="1"/>
          <p:nvPr/>
        </p:nvSpPr>
        <p:spPr>
          <a:xfrm>
            <a:off x="3639604" y="1771915"/>
            <a:ext cx="5094000" cy="1080600"/>
          </a:xfrm>
          <a:prstGeom prst="rect">
            <a:avLst/>
          </a:prstGeom>
          <a:noFill/>
          <a:ln>
            <a:noFill/>
          </a:ln>
        </p:spPr>
        <p:txBody>
          <a:bodyPr anchorCtr="0" anchor="t" bIns="0" lIns="0" spcFirstLastPara="1" rIns="0" wrap="square" tIns="0">
            <a:spAutoFit/>
          </a:bodyPr>
          <a:lstStyle/>
          <a:p>
            <a:pPr indent="0" lvl="0" marL="0" marR="0" rtl="0" algn="l">
              <a:lnSpc>
                <a:spcPct val="160007"/>
              </a:lnSpc>
              <a:spcBef>
                <a:spcPts val="0"/>
              </a:spcBef>
              <a:spcAft>
                <a:spcPts val="0"/>
              </a:spcAft>
              <a:buNone/>
            </a:pPr>
            <a:r>
              <a:rPr lang="en" sz="2700">
                <a:solidFill>
                  <a:srgbClr val="FFFFFF"/>
                </a:solidFill>
                <a:latin typeface="Arbutus Slab"/>
                <a:ea typeface="Arbutus Slab"/>
                <a:cs typeface="Arbutus Slab"/>
                <a:sym typeface="Arbutus Slab"/>
              </a:rPr>
              <a:t>Artificial </a:t>
            </a:r>
            <a:r>
              <a:rPr lang="en" sz="2700">
                <a:solidFill>
                  <a:srgbClr val="FFFFFF"/>
                </a:solidFill>
                <a:latin typeface="Arbutus Slab"/>
                <a:ea typeface="Arbutus Slab"/>
                <a:cs typeface="Arbutus Slab"/>
                <a:sym typeface="Arbutus Slab"/>
              </a:rPr>
              <a:t>Intelligence</a:t>
            </a:r>
            <a:r>
              <a:rPr lang="en" sz="2700">
                <a:solidFill>
                  <a:srgbClr val="FFFFFF"/>
                </a:solidFill>
                <a:latin typeface="Arbutus Slab"/>
                <a:ea typeface="Arbutus Slab"/>
                <a:cs typeface="Arbutus Slab"/>
                <a:sym typeface="Arbutus Slab"/>
              </a:rPr>
              <a:t> will not save healthcare. Leaders will.</a:t>
            </a:r>
            <a:endParaRPr sz="700"/>
          </a:p>
        </p:txBody>
      </p:sp>
      <p:sp>
        <p:nvSpPr>
          <p:cNvPr id="510" name="Google Shape;510;p48"/>
          <p:cNvSpPr txBox="1"/>
          <p:nvPr/>
        </p:nvSpPr>
        <p:spPr>
          <a:xfrm>
            <a:off x="4269152" y="2985164"/>
            <a:ext cx="3835034" cy="281647"/>
          </a:xfrm>
          <a:prstGeom prst="rect">
            <a:avLst/>
          </a:prstGeom>
          <a:noFill/>
          <a:ln>
            <a:noFill/>
          </a:ln>
        </p:spPr>
        <p:txBody>
          <a:bodyPr anchorCtr="0" anchor="t" bIns="0" lIns="0" spcFirstLastPara="1" rIns="0" wrap="square" tIns="0">
            <a:spAutoFit/>
          </a:bodyPr>
          <a:lstStyle/>
          <a:p>
            <a:pPr indent="0" lvl="0" marL="0" marR="0" rtl="0" algn="l">
              <a:lnSpc>
                <a:spcPct val="156044"/>
              </a:lnSpc>
              <a:spcBef>
                <a:spcPts val="0"/>
              </a:spcBef>
              <a:spcAft>
                <a:spcPts val="0"/>
              </a:spcAft>
              <a:buNone/>
            </a:pPr>
            <a:r>
              <a:rPr b="1" lang="en" sz="1400">
                <a:solidFill>
                  <a:srgbClr val="FFFFFF"/>
                </a:solidFill>
                <a:latin typeface="Poppins Medium"/>
                <a:ea typeface="Poppins Medium"/>
                <a:cs typeface="Poppins Medium"/>
                <a:sym typeface="Poppins Medium"/>
              </a:rPr>
              <a:t>ETHICS + STRATEGY = RESILIENCE</a:t>
            </a:r>
            <a:endParaRPr sz="7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00AD4"/>
            </a:gs>
            <a:gs pos="50000">
              <a:srgbClr val="5234A9"/>
            </a:gs>
            <a:gs pos="100000">
              <a:srgbClr val="1B1B1B"/>
            </a:gs>
          </a:gsLst>
          <a:lin ang="2700000" scaled="0"/>
        </a:gradFill>
      </p:bgPr>
    </p:bg>
    <p:spTree>
      <p:nvGrpSpPr>
        <p:cNvPr id="514" name="Shape 514"/>
        <p:cNvGrpSpPr/>
        <p:nvPr/>
      </p:nvGrpSpPr>
      <p:grpSpPr>
        <a:xfrm>
          <a:off x="0" y="0"/>
          <a:ext cx="0" cy="0"/>
          <a:chOff x="0" y="0"/>
          <a:chExt cx="0" cy="0"/>
        </a:xfrm>
      </p:grpSpPr>
      <p:sp>
        <p:nvSpPr>
          <p:cNvPr id="515" name="Google Shape;515;p49"/>
          <p:cNvSpPr/>
          <p:nvPr/>
        </p:nvSpPr>
        <p:spPr>
          <a:xfrm>
            <a:off x="-168487" y="-231725"/>
            <a:ext cx="3739232" cy="5744631"/>
          </a:xfrm>
          <a:custGeom>
            <a:rect b="b" l="l" r="r" t="t"/>
            <a:pathLst>
              <a:path extrusionOk="0" h="11489261" w="7478465">
                <a:moveTo>
                  <a:pt x="0" y="0"/>
                </a:moveTo>
                <a:lnTo>
                  <a:pt x="7478465" y="0"/>
                </a:lnTo>
                <a:lnTo>
                  <a:pt x="7478465" y="11489261"/>
                </a:lnTo>
                <a:lnTo>
                  <a:pt x="0" y="11489261"/>
                </a:lnTo>
                <a:lnTo>
                  <a:pt x="0" y="0"/>
                </a:lnTo>
                <a:close/>
              </a:path>
            </a:pathLst>
          </a:custGeom>
          <a:blipFill rotWithShape="1">
            <a:blip r:embed="rId3">
              <a:alphaModFix/>
            </a:blip>
            <a:stretch>
              <a:fillRect b="0" l="0" r="0" t="0"/>
            </a:stretch>
          </a:blipFill>
          <a:ln>
            <a:noFill/>
          </a:ln>
        </p:spPr>
        <p:txBody>
          <a:bodyPr anchorCtr="0" anchor="t" bIns="22850" lIns="45725" spcFirstLastPara="1" rIns="45725" wrap="square" tIns="2285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16" name="Google Shape;516;p49"/>
          <p:cNvSpPr txBox="1"/>
          <p:nvPr/>
        </p:nvSpPr>
        <p:spPr>
          <a:xfrm>
            <a:off x="3656304" y="263842"/>
            <a:ext cx="5364311" cy="558167"/>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lang="en" sz="4100">
                <a:solidFill>
                  <a:srgbClr val="FFFFFF"/>
                </a:solidFill>
                <a:latin typeface="DM Sans"/>
                <a:ea typeface="DM Sans"/>
                <a:cs typeface="DM Sans"/>
                <a:sym typeface="DM Sans"/>
              </a:rPr>
              <a:t>Contact Information</a:t>
            </a:r>
            <a:endParaRPr sz="700"/>
          </a:p>
        </p:txBody>
      </p:sp>
      <p:sp>
        <p:nvSpPr>
          <p:cNvPr id="517" name="Google Shape;517;p49"/>
          <p:cNvSpPr txBox="1"/>
          <p:nvPr/>
        </p:nvSpPr>
        <p:spPr>
          <a:xfrm>
            <a:off x="4282704" y="907190"/>
            <a:ext cx="4111509" cy="1250343"/>
          </a:xfrm>
          <a:prstGeom prst="rect">
            <a:avLst/>
          </a:prstGeom>
          <a:noFill/>
          <a:ln>
            <a:noFill/>
          </a:ln>
        </p:spPr>
        <p:txBody>
          <a:bodyPr anchorCtr="0" anchor="t" bIns="0" lIns="0" spcFirstLastPara="1" rIns="0" wrap="square" tIns="0">
            <a:spAutoFit/>
          </a:bodyPr>
          <a:lstStyle/>
          <a:p>
            <a:pPr indent="0" lvl="0" marL="0" marR="0" rtl="0" algn="ctr">
              <a:lnSpc>
                <a:spcPct val="115264"/>
              </a:lnSpc>
              <a:spcBef>
                <a:spcPts val="0"/>
              </a:spcBef>
              <a:spcAft>
                <a:spcPts val="0"/>
              </a:spcAft>
              <a:buNone/>
            </a:pPr>
            <a:r>
              <a:rPr lang="en" sz="1700">
                <a:solidFill>
                  <a:srgbClr val="FFFFFF"/>
                </a:solidFill>
                <a:latin typeface="DM Sans"/>
                <a:ea typeface="DM Sans"/>
                <a:cs typeface="DM Sans"/>
                <a:sym typeface="DM Sans"/>
              </a:rPr>
              <a:t>Kyle P. Atkins, Ed.S., NRP, FACHDM</a:t>
            </a:r>
            <a:endParaRPr sz="700"/>
          </a:p>
          <a:p>
            <a:pPr indent="0" lvl="0" marL="0" marR="0" rtl="0" algn="ctr">
              <a:lnSpc>
                <a:spcPct val="115264"/>
              </a:lnSpc>
              <a:spcBef>
                <a:spcPts val="0"/>
              </a:spcBef>
              <a:spcAft>
                <a:spcPts val="0"/>
              </a:spcAft>
              <a:buNone/>
            </a:pPr>
            <a:r>
              <a:rPr lang="en" sz="1700">
                <a:solidFill>
                  <a:srgbClr val="FFFFFF"/>
                </a:solidFill>
                <a:latin typeface="DM Sans"/>
                <a:ea typeface="DM Sans"/>
                <a:cs typeface="DM Sans"/>
                <a:sym typeface="DM Sans"/>
              </a:rPr>
              <a:t>katkins@veritastech.io</a:t>
            </a:r>
            <a:endParaRPr sz="1700">
              <a:solidFill>
                <a:srgbClr val="FFFFFF"/>
              </a:solidFill>
              <a:latin typeface="DM Sans"/>
              <a:ea typeface="DM Sans"/>
              <a:cs typeface="DM Sans"/>
              <a:sym typeface="DM Sans"/>
            </a:endParaRPr>
          </a:p>
          <a:p>
            <a:pPr indent="0" lvl="0" marL="0" marR="0" rtl="0" algn="ctr">
              <a:lnSpc>
                <a:spcPct val="115264"/>
              </a:lnSpc>
              <a:spcBef>
                <a:spcPts val="0"/>
              </a:spcBef>
              <a:spcAft>
                <a:spcPts val="0"/>
              </a:spcAft>
              <a:buNone/>
            </a:pPr>
            <a:r>
              <a:rPr lang="en" sz="1700">
                <a:solidFill>
                  <a:srgbClr val="FFFFFF"/>
                </a:solidFill>
                <a:latin typeface="DM Sans"/>
                <a:ea typeface="DM Sans"/>
                <a:cs typeface="DM Sans"/>
                <a:sym typeface="DM Sans"/>
              </a:rPr>
              <a:t>https://www.linkedin.com/in/ka7735/</a:t>
            </a:r>
            <a:endParaRPr sz="700"/>
          </a:p>
          <a:p>
            <a:pPr indent="0" lvl="0" marL="0" marR="0" rtl="0" algn="ctr">
              <a:lnSpc>
                <a:spcPct val="115264"/>
              </a:lnSpc>
              <a:spcBef>
                <a:spcPts val="0"/>
              </a:spcBef>
              <a:spcAft>
                <a:spcPts val="0"/>
              </a:spcAft>
              <a:buNone/>
            </a:pPr>
            <a:r>
              <a:t/>
            </a:r>
            <a:endParaRPr sz="1700">
              <a:solidFill>
                <a:srgbClr val="FFFFFF"/>
              </a:solidFill>
              <a:latin typeface="DM Sans"/>
              <a:ea typeface="DM Sans"/>
              <a:cs typeface="DM Sans"/>
              <a:sym typeface="DM Sans"/>
            </a:endParaRPr>
          </a:p>
          <a:p>
            <a:pPr indent="0" lvl="0" marL="0" marR="0" rtl="0" algn="ctr">
              <a:lnSpc>
                <a:spcPct val="115264"/>
              </a:lnSpc>
              <a:spcBef>
                <a:spcPts val="0"/>
              </a:spcBef>
              <a:spcAft>
                <a:spcPts val="0"/>
              </a:spcAft>
              <a:buNone/>
            </a:pPr>
            <a:r>
              <a:rPr lang="en" sz="1700">
                <a:solidFill>
                  <a:srgbClr val="FFFFFF"/>
                </a:solidFill>
                <a:latin typeface="DM Sans"/>
                <a:ea typeface="DM Sans"/>
                <a:cs typeface="DM Sans"/>
                <a:sym typeface="DM Sans"/>
              </a:rPr>
              <a:t>kyle.veritastech.io</a:t>
            </a:r>
            <a:endParaRPr sz="1700">
              <a:solidFill>
                <a:srgbClr val="FFFFFF"/>
              </a:solidFill>
              <a:latin typeface="DM Sans"/>
              <a:ea typeface="DM Sans"/>
              <a:cs typeface="DM Sans"/>
              <a:sym typeface="DM Sans"/>
            </a:endParaRPr>
          </a:p>
        </p:txBody>
      </p:sp>
      <p:sp>
        <p:nvSpPr>
          <p:cNvPr id="518" name="Google Shape;518;p49"/>
          <p:cNvSpPr txBox="1"/>
          <p:nvPr/>
        </p:nvSpPr>
        <p:spPr>
          <a:xfrm>
            <a:off x="3656304" y="2245644"/>
            <a:ext cx="5364311" cy="437107"/>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1" lang="en" sz="2600">
                <a:solidFill>
                  <a:srgbClr val="FFFFFF"/>
                </a:solidFill>
                <a:latin typeface="Arial"/>
                <a:ea typeface="Arial"/>
                <a:cs typeface="Arial"/>
                <a:sym typeface="Arial"/>
              </a:rPr>
              <a:t>Scan for Presentation Resources</a:t>
            </a:r>
            <a:endParaRPr sz="700"/>
          </a:p>
        </p:txBody>
      </p:sp>
      <p:pic>
        <p:nvPicPr>
          <p:cNvPr id="519" name="Google Shape;519;p49" title="Untitled design.png"/>
          <p:cNvPicPr preferRelativeResize="0"/>
          <p:nvPr/>
        </p:nvPicPr>
        <p:blipFill>
          <a:blip r:embed="rId4">
            <a:alphaModFix/>
          </a:blip>
          <a:stretch>
            <a:fillRect/>
          </a:stretch>
        </p:blipFill>
        <p:spPr>
          <a:xfrm>
            <a:off x="5260484" y="2770876"/>
            <a:ext cx="2155950" cy="21559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