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8288000" cy="10287000"/>
  <p:notesSz cx="6858000" cy="9144000"/>
  <p:embeddedFontLst>
    <p:embeddedFont>
      <p:font typeface="Arbutus Slab" panose="02000000000000000000" pitchFamily="2" charset="77"/>
      <p:regular r:id="rId20"/>
    </p:embeddedFont>
    <p:embeddedFont>
      <p:font typeface="Canva Sans Bold" panose="020B0803030501040103" pitchFamily="34" charset="0"/>
      <p:regular r:id="rId21"/>
      <p:bold r:id="rId22"/>
    </p:embeddedFont>
    <p:embeddedFont>
      <p:font typeface="DM Sans" pitchFamily="2" charset="77"/>
      <p:regular r:id="rId23"/>
      <p:bold r:id="rId24"/>
    </p:embeddedFont>
    <p:embeddedFont>
      <p:font typeface="DM Sans Bold" pitchFamily="2" charset="77"/>
      <p:regular r:id="rId25"/>
      <p:bold r:id="rId26"/>
    </p:embeddedFont>
    <p:embeddedFont>
      <p:font typeface="Poppins Medium" panose="020B0604020202020204" pitchFamily="34" charset="0"/>
      <p:regular r:id="rId27"/>
      <p: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87534" autoAdjust="0"/>
  </p:normalViewPr>
  <p:slideViewPr>
    <p:cSldViewPr>
      <p:cViewPr varScale="1">
        <p:scale>
          <a:sx n="73" d="100"/>
          <a:sy n="73" d="100"/>
        </p:scale>
        <p:origin x="122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08.09.2025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Opening:</a:t>
            </a:r>
          </a:p>
          <a:p>
            <a:r>
              <a:rPr lang="en-US" dirty="0"/>
              <a:t>"Good morning, everyone, and thank you for joining me today. My name is Kyle Atkins, and I’ll be talking with you about one of the most important crossroads we face in healthcare innovation—how we can harness AI responsibly through ethics and strategy."</a:t>
            </a:r>
          </a:p>
          <a:p>
            <a:endParaRPr lang="en-US" dirty="0"/>
          </a:p>
          <a:p>
            <a:r>
              <a:rPr lang="en-US" dirty="0"/>
              <a:t>Set the tone:</a:t>
            </a:r>
          </a:p>
          <a:p>
            <a:r>
              <a:rPr lang="en-US" dirty="0"/>
              <a:t>"The title of this talk says it all: ethics and strategy. Because when it comes to AI, the technology itself isn’t the hard part—it’s how we, as leaders, ensure it’s implemented in a way that builds resilience and trust in our systems."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Introduce structure:</a:t>
            </a:r>
          </a:p>
          <a:p>
            <a:r>
              <a:rPr lang="en-US" dirty="0"/>
              <a:t>"Here’s the roadmap for our conversation today. We’ll explore four key areas that shape how AI can be both ethical and strategic in healthcare."</a:t>
            </a:r>
          </a:p>
          <a:p>
            <a:endParaRPr lang="en-US" dirty="0"/>
          </a:p>
          <a:p>
            <a:r>
              <a:rPr lang="en-US" dirty="0"/>
              <a:t>Walk through takeaways:</a:t>
            </a:r>
          </a:p>
          <a:p>
            <a:endParaRPr lang="en-US" dirty="0"/>
          </a:p>
          <a:p>
            <a:r>
              <a:rPr lang="en-US" dirty="0"/>
              <a:t>"First, we’ll look at how to develop an AI governance strategy—because policies and oversight are what keep AI aligned with our values."</a:t>
            </a:r>
          </a:p>
          <a:p>
            <a:endParaRPr lang="en-US" dirty="0"/>
          </a:p>
          <a:p>
            <a:r>
              <a:rPr lang="en-US" dirty="0"/>
              <a:t>"Second, we’ll examine methods to minimize bias and risk, since AI can unintentionally reinforce inequities if we’re not careful."</a:t>
            </a:r>
          </a:p>
          <a:p>
            <a:endParaRPr lang="en-US" dirty="0"/>
          </a:p>
          <a:p>
            <a:r>
              <a:rPr lang="en-US" dirty="0"/>
              <a:t>"Third, we’ll talk about balancing innovation and trust—because the best technology fails if the workforce doesn’t buy in."</a:t>
            </a:r>
          </a:p>
          <a:p>
            <a:endParaRPr lang="en-US" dirty="0"/>
          </a:p>
          <a:p>
            <a:r>
              <a:rPr lang="en-US" dirty="0"/>
              <a:t>"And finally, we’ll anchor all of this in real-world case studies, both successes and failures, so we can take away lessons that apply directly to our organizations."</a:t>
            </a:r>
          </a:p>
          <a:p>
            <a:endParaRPr lang="en-US" dirty="0"/>
          </a:p>
          <a:p>
            <a:r>
              <a:rPr lang="en-US" dirty="0"/>
              <a:t>Transition:</a:t>
            </a:r>
          </a:p>
          <a:p>
            <a:r>
              <a:rPr lang="en-US" dirty="0"/>
              <a:t>"But before we dig into frameworks and strategies, I want to ground us in a recent study that shows just how powerful—and risky—AI can be when compared directly with human physicians."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As we move forward, let’s consider a profound statement: “AI may outshine us in empathy and efficiency, but without ethics, it cannot outlast us in trust.” </a:t>
            </a:r>
          </a:p>
          <a:p>
            <a:endParaRPr lang="en-US" dirty="0"/>
          </a:p>
          <a:p>
            <a:r>
              <a:rPr lang="en-US" dirty="0"/>
              <a:t>[Pause briefly to let the statement resonate.]</a:t>
            </a:r>
          </a:p>
          <a:p>
            <a:endParaRPr lang="en-US" dirty="0"/>
          </a:p>
          <a:p>
            <a:r>
              <a:rPr lang="en-US" dirty="0"/>
              <a:t>This sentence captures a crucial insight. While AI has shown remarkable capabilities, especially in empathy and efficiency—as we've seen from the study where chatbot responses were preferred for their quality and empathy—ethics form the cornerstone of sustainable trust. </a:t>
            </a:r>
          </a:p>
          <a:p>
            <a:endParaRPr lang="en-US" dirty="0"/>
          </a:p>
          <a:p>
            <a:r>
              <a:rPr lang="en-US" dirty="0"/>
              <a:t>[Emphasize the importance of ethics.]</a:t>
            </a:r>
          </a:p>
          <a:p>
            <a:endParaRPr lang="en-US" dirty="0"/>
          </a:p>
          <a:p>
            <a:r>
              <a:rPr lang="en-US" dirty="0"/>
              <a:t>Trust isn't just about delivering empathetic responses; it’s about ensuring that AI operates within an ethical framework that people can rely on. Without ethics, even the most efficient AI systems may fail to gain long-term trust from users. </a:t>
            </a:r>
          </a:p>
          <a:p>
            <a:endParaRPr lang="en-US" dirty="0"/>
          </a:p>
          <a:p>
            <a:r>
              <a:rPr lang="en-US" dirty="0"/>
              <a:t>[Pause for a moment of reflection before transitioning to the next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Hook:</a:t>
            </a:r>
          </a:p>
          <a:p>
            <a:r>
              <a:rPr lang="en-US"/>
              <a:t>"Researchers in Texas asked a fascinating question: if you compare responses from physicians with responses from an AI chatbot—who do patients think does better?"</a:t>
            </a:r>
          </a:p>
          <a:p>
            <a:endParaRPr lang="en-US"/>
          </a:p>
          <a:p>
            <a:r>
              <a:rPr lang="en-US"/>
              <a:t>Overview:</a:t>
            </a:r>
          </a:p>
          <a:p>
            <a:r>
              <a:rPr lang="en-US"/>
              <a:t>"The study pulled real patient questions from a public forum and had physicians and an AI chatbot provide responses. Then, independent reviewers compared the two sets of answers."</a:t>
            </a:r>
          </a:p>
          <a:p>
            <a:endParaRPr lang="en-US"/>
          </a:p>
          <a:p>
            <a:r>
              <a:rPr lang="en-US"/>
              <a:t>Result:</a:t>
            </a:r>
          </a:p>
          <a:p>
            <a:r>
              <a:rPr lang="en-US"/>
              <a:t>"The findings were eye-opening: nearly 79% of the time, evaluators actually preferred the chatbot’s responses. They rated the AI answers as higher quality and more empathetic than those of human physicians."</a:t>
            </a:r>
          </a:p>
          <a:p>
            <a:endParaRPr lang="en-US"/>
          </a:p>
          <a:p>
            <a:r>
              <a:rPr lang="en-US"/>
              <a:t>Implication:</a:t>
            </a:r>
          </a:p>
          <a:p>
            <a:r>
              <a:rPr lang="en-US"/>
              <a:t>"On the surface, this might sound like a win for AI—but it raises a serious ethical question. If patients perceive AI as more empathetic than their doctors, what happens when those AI responses are wrong, biased, or lacking clinical context? Who is accountable?"</a:t>
            </a:r>
          </a:p>
          <a:p>
            <a:endParaRPr lang="en-US"/>
          </a:p>
          <a:p>
            <a:r>
              <a:rPr lang="en-US"/>
              <a:t>Anchor the lesson from the case study:</a:t>
            </a:r>
          </a:p>
          <a:p>
            <a:r>
              <a:rPr lang="en-US"/>
              <a:t>"So what does this study actually tell us? It shows that people can quickly build trust in AI—even to the point of preferring its empathy and quality over physicians. But trust without accountability is dangerous."</a:t>
            </a:r>
          </a:p>
          <a:p>
            <a:endParaRPr lang="en-US"/>
          </a:p>
          <a:p>
            <a:r>
              <a:rPr lang="en-US"/>
              <a:t>Pose the challenge:</a:t>
            </a:r>
          </a:p>
          <a:p>
            <a:r>
              <a:rPr lang="en-US"/>
              <a:t>"If AI can win hearts so quickly, then leaders in healthcare must be proactive in ensuring those tools are transparent, accountable, and equitable. Otherwise, misplaced trust could lead to harm."</a:t>
            </a:r>
          </a:p>
          <a:p>
            <a:endParaRPr lang="en-US"/>
          </a:p>
          <a:p>
            <a:r>
              <a:rPr lang="en-US"/>
              <a:t>Bridge to ethics framework:</a:t>
            </a:r>
          </a:p>
          <a:p>
            <a:r>
              <a:rPr lang="en-US"/>
              <a:t>"This is why ethics can’t be a box we check later. It has to be baked into the foundation of AI strategy. Let’s look at the key ethical principles we need to hold as non-negotiables in healthcare AI."</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Opening / Transition:</a:t>
            </a:r>
          </a:p>
          <a:p>
            <a:r>
              <a:rPr lang="en-US"/>
              <a:t>"The chatbot study shows us something powerful—patients are willing to trust AI even when it hasn’t proven itself in the same way human clinicians have. That means we have a responsibility as leaders. Every move with AI should start with ethics. Let’s walk through the four principles that must guide us."</a:t>
            </a:r>
          </a:p>
          <a:p>
            <a:endParaRPr lang="en-US"/>
          </a:p>
          <a:p>
            <a:r>
              <a:rPr lang="en-US"/>
              <a:t>Transparency</a:t>
            </a:r>
          </a:p>
          <a:p>
            <a:endParaRPr lang="en-US"/>
          </a:p>
          <a:p>
            <a:r>
              <a:rPr lang="en-US"/>
              <a:t>"First, transparency. AI can’t be a black box in healthcare. If clinicians can’t see how a tool arrives at its recommendation, they’ll either distrust it or, even worse, trust it blindly without questioning. Neither is safe."</a:t>
            </a:r>
          </a:p>
          <a:p>
            <a:endParaRPr lang="en-US"/>
          </a:p>
          <a:p>
            <a:r>
              <a:rPr lang="en-US"/>
              <a:t>"Transparency means explainability—dashboards, confidence scores, or at least plain-language outputs that allow us to understand the ‘why’ behind the answer."</a:t>
            </a:r>
          </a:p>
          <a:p>
            <a:endParaRPr lang="en-US"/>
          </a:p>
          <a:p>
            <a:r>
              <a:rPr lang="en-US"/>
              <a:t>"It’s not just about building trust—it’s about protecting patient safety."</a:t>
            </a:r>
          </a:p>
          <a:p>
            <a:endParaRPr lang="en-US"/>
          </a:p>
          <a:p>
            <a:r>
              <a:rPr lang="en-US"/>
              <a:t>Accountability</a:t>
            </a:r>
          </a:p>
          <a:p>
            <a:endParaRPr lang="en-US"/>
          </a:p>
          <a:p>
            <a:r>
              <a:rPr lang="en-US"/>
              <a:t>"Second, accountability. AI doesn’t replace human judgment. We still need clear oversight and responsibility for every decision."</a:t>
            </a:r>
          </a:p>
          <a:p>
            <a:endParaRPr lang="en-US"/>
          </a:p>
          <a:p>
            <a:r>
              <a:rPr lang="en-US"/>
              <a:t>"If a model misclassifies a patient or recommends the wrong treatment, who is accountable? The AI industry partner? The IT team? The physician?"</a:t>
            </a:r>
          </a:p>
          <a:p>
            <a:endParaRPr lang="en-US"/>
          </a:p>
          <a:p>
            <a:r>
              <a:rPr lang="en-US"/>
              <a:t>"Leadership must set that chain of responsibility from the start. AI doesn’t absolve us of accountability—it sharpens it."</a:t>
            </a:r>
          </a:p>
          <a:p>
            <a:endParaRPr lang="en-US"/>
          </a:p>
          <a:p>
            <a:r>
              <a:rPr lang="en-US"/>
              <a:t>Bias Mitigation</a:t>
            </a:r>
          </a:p>
          <a:p>
            <a:endParaRPr lang="en-US"/>
          </a:p>
          <a:p>
            <a:r>
              <a:rPr lang="en-US"/>
              <a:t>"Third, bias mitigation. We have to assume bias is baked into every dataset. Bias comes from history, from who is included or excluded, and from how we label data."</a:t>
            </a:r>
          </a:p>
          <a:p>
            <a:endParaRPr lang="en-US"/>
          </a:p>
          <a:p>
            <a:r>
              <a:rPr lang="en-US"/>
              <a:t>"Left unchecked, AI can reinforce disparities in outcomes—whether that’s race, gender, socioeconomic status, or even geography."</a:t>
            </a:r>
          </a:p>
          <a:p>
            <a:endParaRPr lang="en-US"/>
          </a:p>
          <a:p>
            <a:r>
              <a:rPr lang="en-US"/>
              <a:t>"Bias mitigation means continuously testing for inequities, retraining models, and auditing results. It’s not a one-time step—it’s an ongoing responsibility."</a:t>
            </a:r>
          </a:p>
          <a:p>
            <a:endParaRPr lang="en-US"/>
          </a:p>
          <a:p>
            <a:r>
              <a:rPr lang="en-US"/>
              <a:t>Patient Autonomy &amp; Trust</a:t>
            </a:r>
          </a:p>
          <a:p>
            <a:endParaRPr lang="en-US"/>
          </a:p>
          <a:p>
            <a:r>
              <a:rPr lang="en-US"/>
              <a:t>"And finally, patient autonomy and trust. AI should never undermine the clinician–patient relationship. Patients deserve to know when AI is being used in their care."</a:t>
            </a:r>
          </a:p>
          <a:p>
            <a:endParaRPr lang="en-US"/>
          </a:p>
          <a:p>
            <a:r>
              <a:rPr lang="en-US"/>
              <a:t>"AI should enhance informed consent, not replace it. It should support shared decision-making, not dictate it."</a:t>
            </a:r>
          </a:p>
          <a:p>
            <a:endParaRPr lang="en-US"/>
          </a:p>
          <a:p>
            <a:r>
              <a:rPr lang="en-US"/>
              <a:t>"Trust grows when patients feel respected, and if AI is implemented in a way that feels hidden or imposed, that trust evaporates quickly."</a:t>
            </a:r>
          </a:p>
          <a:p>
            <a:endParaRPr lang="en-US"/>
          </a:p>
          <a:p>
            <a:r>
              <a:rPr lang="en-US"/>
              <a:t>Closing / Transition:</a:t>
            </a:r>
          </a:p>
          <a:p>
            <a:r>
              <a:rPr lang="en-US"/>
              <a:t>"So these four principles—transparency, accountability, bias mitigation, and patient autonomy—are not optional extras. They’re the ethical foundation we must build before we talk strategy. Next, let’s see what happens when organizations try to implement AI without these guardrails in place."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When those guardrails aren’t in place, the results can be devastating—not because the technology fails, but because it succeeds in the wrong way. Let’s look at a case where an AI system worked exactly as designed… but because ethics were ignored, it produced inequitable and harmful outcomes</a:t>
            </a:r>
          </a:p>
          <a:p>
            <a:endParaRPr lang="en-US"/>
          </a:p>
          <a:p>
            <a:r>
              <a:rPr lang="en-US"/>
              <a:t>What happened:</a:t>
            </a:r>
          </a:p>
          <a:p>
            <a:r>
              <a:rPr lang="en-US"/>
              <a:t>"This was a population health risk algorithm used by hospitals across the U.S. Its purpose was to identify high-risk patients for care-management programs. On paper, it worked—it stratified patients and flagged those at higher risk. But the algorithm used future healthcare cost as a proxy for patient need."</a:t>
            </a:r>
          </a:p>
          <a:p>
            <a:endParaRPr lang="en-US"/>
          </a:p>
          <a:p>
            <a:r>
              <a:rPr lang="en-US"/>
              <a:t>The outcome:</a:t>
            </a:r>
          </a:p>
          <a:p>
            <a:r>
              <a:rPr lang="en-US"/>
              <a:t>"The problem was that cost doesn’t always equal illness. At the same risk score, Black patients were significantly sicker than White patients. Because of the cost proxy, the algorithm only flagged about 17.7% of high-need Black patients, when in reality nearly 46.5% should have been identified if the model was based on actual illness."</a:t>
            </a:r>
          </a:p>
          <a:p>
            <a:endParaRPr lang="en-US"/>
          </a:p>
          <a:p>
            <a:r>
              <a:rPr lang="en-US"/>
              <a:t>Ethical breakdown:</a:t>
            </a:r>
          </a:p>
          <a:p>
            <a:endParaRPr lang="en-US"/>
          </a:p>
          <a:p>
            <a:r>
              <a:rPr lang="en-US"/>
              <a:t>Transparency: "Clinicians and administrators weren’t told the true target variable—the algorithm was optimizing cost, not health. That lack of visibility obscured inequities."</a:t>
            </a:r>
          </a:p>
          <a:p>
            <a:endParaRPr lang="en-US"/>
          </a:p>
          <a:p>
            <a:r>
              <a:rPr lang="en-US"/>
              <a:t>Accountability: "No governance structure existed to catch the problem before it scaled across millions of patients."</a:t>
            </a:r>
          </a:p>
          <a:p>
            <a:endParaRPr lang="en-US"/>
          </a:p>
          <a:p>
            <a:r>
              <a:rPr lang="en-US"/>
              <a:t>Bias mitigation: "No subgroup audits were performed, so racial disparities were baked in from day one."</a:t>
            </a:r>
          </a:p>
          <a:p>
            <a:endParaRPr lang="en-US"/>
          </a:p>
          <a:p>
            <a:r>
              <a:rPr lang="en-US"/>
              <a:t>Trust: "Ultimately, this undermined equitable access to services and eroded trust, particularly for marginalized communities."</a:t>
            </a:r>
          </a:p>
          <a:p>
            <a:endParaRPr lang="en-US"/>
          </a:p>
          <a:p>
            <a:r>
              <a:rPr lang="en-US"/>
              <a:t>That algorithm did what it was built to do—but it was built on the wrong foundation. It reminds us that just because AI works doesn’t mean it works ethically. The good news is, when these principles are applied the right way, the outcomes can be transformative. Let’s look at a success story where AI strengthened both clinical performance and patient trust.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let’s look at a success story—an example where AI was aligned with ethical principles and delivered measurable value."</a:t>
            </a:r>
          </a:p>
          <a:p>
            <a:endParaRPr lang="en-US"/>
          </a:p>
          <a:p>
            <a:r>
              <a:rPr lang="en-US"/>
              <a:t>What happened:</a:t>
            </a:r>
          </a:p>
          <a:p>
            <a:r>
              <a:rPr lang="en-US"/>
              <a:t>"Viz.ai developed a stroke triage platform that identifies large-vessel occlusions using imaging and then immediately alerts the stroke team through a secure mobile communication system."</a:t>
            </a:r>
          </a:p>
          <a:p>
            <a:endParaRPr lang="en-US"/>
          </a:p>
          <a:p>
            <a:r>
              <a:rPr lang="en-US"/>
              <a:t>The outcome:</a:t>
            </a:r>
          </a:p>
          <a:p>
            <a:r>
              <a:rPr lang="en-US"/>
              <a:t>"At one center, this tool cut treatment times dramatically: door-to-groin time dropped by 39% during off-hours and by 32% overall. That’s minutes saved when we know every minute equals brain tissue in stroke care. These improvements accelerated life-saving interventions and directly supported patient outcomes."</a:t>
            </a:r>
          </a:p>
          <a:p>
            <a:endParaRPr lang="en-US"/>
          </a:p>
          <a:p>
            <a:r>
              <a:rPr lang="en-US"/>
              <a:t>Ethical alignment:</a:t>
            </a:r>
          </a:p>
          <a:p>
            <a:endParaRPr lang="en-US"/>
          </a:p>
          <a:p>
            <a:r>
              <a:rPr lang="en-US"/>
              <a:t>Transparency: "The workflow was clear and measurable, with metrics like time-to-treatment tracked and reported."</a:t>
            </a:r>
          </a:p>
          <a:p>
            <a:endParaRPr lang="en-US"/>
          </a:p>
          <a:p>
            <a:r>
              <a:rPr lang="en-US"/>
              <a:t>Accountability: "Clinicians remained the final decision-makers; the AI functioned as a communication and coordination tool, not as a replacement."</a:t>
            </a:r>
          </a:p>
          <a:p>
            <a:endParaRPr lang="en-US"/>
          </a:p>
          <a:p>
            <a:r>
              <a:rPr lang="en-US"/>
              <a:t>Bias mitigation: "Process times were monitored across different pathways—direct-arrival patients and transfer patients—ensuring equity in workflow gains."</a:t>
            </a:r>
          </a:p>
          <a:p>
            <a:endParaRPr lang="en-US"/>
          </a:p>
          <a:p>
            <a:r>
              <a:rPr lang="en-US"/>
              <a:t>Trust: "Because the system improved outcomes and supported clinicians, it built trust among both patients and providers."</a:t>
            </a:r>
          </a:p>
          <a:p>
            <a:endParaRPr lang="en-US"/>
          </a:p>
          <a:p>
            <a:r>
              <a:rPr lang="en-US"/>
              <a:t>The contrast couldn’t be clearer: one system eroded equity and trust, the other enhanced both. That’s the difference ethics makes. Now that we’ve seen the stakes, let’s move into strategy—how we as leaders can embed these principles into every AI initiative we evaluate or implement.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 far, we’ve talked about ethics—the principles that must guide every use of AI. But principles on their own aren’t enough. The real question is: how do we move from why to how? That’s where governance comes in."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Core Concept</a:t>
            </a:r>
          </a:p>
          <a:p>
            <a:endParaRPr lang="en-US"/>
          </a:p>
          <a:p>
            <a:r>
              <a:rPr lang="en-US"/>
              <a:t>"Governance is the bridge between ethics and outcomes. Ethics tells us what matters, outcomes are what we want to achieve, and governance is the structure that connects the two."</a:t>
            </a:r>
          </a:p>
          <a:p>
            <a:endParaRPr lang="en-US"/>
          </a:p>
          <a:p>
            <a:r>
              <a:rPr lang="en-US"/>
              <a:t>"In healthcare, governance means the system of policies, people, and processes that ensure AI is implemented responsibly."</a:t>
            </a:r>
          </a:p>
          <a:p>
            <a:endParaRPr lang="en-US"/>
          </a:p>
          <a:p>
            <a:r>
              <a:rPr lang="en-US"/>
              <a:t>Why Governance Matters</a:t>
            </a:r>
          </a:p>
          <a:p>
            <a:endParaRPr lang="en-US"/>
          </a:p>
          <a:p>
            <a:r>
              <a:rPr lang="en-US"/>
              <a:t>"Without governance, AI can drift away from its original intent—like the population-health algorithm we saw earlier. With governance, we create guardrails that make sure every AI tool is aligned with our organization’s mission, values, and patients’ needs."</a:t>
            </a:r>
          </a:p>
          <a:p>
            <a:endParaRPr lang="en-US"/>
          </a:p>
          <a:p>
            <a:r>
              <a:rPr lang="en-US"/>
              <a:t>"Think of governance as a playbook: Who approves AI tools? How do we test them for bias? Who monitors outcomes over time? And how do we communicate openly with clinicians, staff, and patients?"</a:t>
            </a:r>
          </a:p>
          <a:p>
            <a:endParaRPr lang="en-US"/>
          </a:p>
          <a:p>
            <a:r>
              <a:rPr lang="en-US"/>
              <a:t>Bridge Metaphor (Visual Connection)</a:t>
            </a:r>
          </a:p>
          <a:p>
            <a:endParaRPr lang="en-US"/>
          </a:p>
          <a:p>
            <a:r>
              <a:rPr lang="en-US"/>
              <a:t>"That’s why I like the bridge metaphor you see here. On one side, we have ethics—the ‘why.’ On the other, outcomes—the value we want to deliver: resilience, efficiency, better care. But the only way to cross from one side to the other is through governance—the ‘how.’"</a:t>
            </a:r>
          </a:p>
          <a:p>
            <a:endParaRPr lang="en-US"/>
          </a:p>
          <a:p>
            <a:r>
              <a:rPr lang="en-US"/>
              <a:t>Value Analysis Relevance</a:t>
            </a:r>
          </a:p>
          <a:p>
            <a:endParaRPr lang="en-US"/>
          </a:p>
          <a:p>
            <a:r>
              <a:rPr lang="en-US"/>
              <a:t>"For value analysis professionals, governance is essential. You are often at the intersection of clinical, financial, and operational decisions. AI governance ensures that the tools you evaluate don’t just look good on paper—they are safe, ethical, and sustainable in practice."</a:t>
            </a:r>
          </a:p>
          <a:p>
            <a:endParaRPr lang="en-US"/>
          </a:p>
          <a:p>
            <a:r>
              <a:rPr lang="en-US"/>
              <a:t>Closing / Transition:</a:t>
            </a:r>
          </a:p>
          <a:p>
            <a:r>
              <a:rPr lang="en-US"/>
              <a:t>"So AI governance isn’t just a committee or a policy—it’s the connective tissue that makes ethical AI real. Next, let’s talk about what governance actually looks like in practice, starting with the structures that make it work."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"Once we understand what governance is, the next step is structure. Governance doesn’t happen by accident—it requires the right people at the table."</a:t>
            </a:r>
          </a:p>
          <a:p>
            <a:endParaRPr lang="en-US"/>
          </a:p>
          <a:p>
            <a:r>
              <a:rPr lang="en-US"/>
              <a:t>Key Talking Points:</a:t>
            </a:r>
          </a:p>
          <a:p>
            <a:endParaRPr lang="en-US"/>
          </a:p>
          <a:p>
            <a:r>
              <a:rPr lang="en-US"/>
              <a:t>"First, an Oversight Committee. This cross-functional group should include clinical leaders, supply chain and value analysis professionals, IT, compliance, and risk management. AI touches every corner of the organization, so representation matters."</a:t>
            </a:r>
          </a:p>
          <a:p>
            <a:endParaRPr lang="en-US"/>
          </a:p>
          <a:p>
            <a:r>
              <a:rPr lang="en-US"/>
              <a:t>"Second, Defined Roles. Governance fails when nobody knows who owns what. Who approves new tools? Who monitors performance and bias? Who reports outcomes to leadership? These responsibilities must be explicit."</a:t>
            </a:r>
          </a:p>
          <a:p>
            <a:endParaRPr lang="en-US"/>
          </a:p>
          <a:p>
            <a:r>
              <a:rPr lang="en-US"/>
              <a:t>"Finally, Executive Sponsorship. Without visible leadership support, governance becomes a paper exercise. An executive sponsor ensures AI governance is taken seriously and has authority across the organization."</a:t>
            </a:r>
          </a:p>
          <a:p>
            <a:endParaRPr lang="en-US"/>
          </a:p>
          <a:p>
            <a:r>
              <a:rPr lang="en-US"/>
              <a:t>Closing / Transition:</a:t>
            </a:r>
          </a:p>
          <a:p>
            <a:r>
              <a:rPr lang="en-US"/>
              <a:t>"With the right structure in place, governance can move from concept to action. Next, let’s look at what governance in action actually looks like—the policies and processes that keep AI aligned with our values over time."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Opening / Transition:</a:t>
            </a:r>
          </a:p>
          <a:p>
            <a:r>
              <a:rPr lang="en-US"/>
              <a:t>"Now that we’ve identified the structure—who needs to be at the table—let’s talk about how governance actually plays out in practice. Governance is not just another committee. It has to show up in policies, partner expectations, and regular monitoring."</a:t>
            </a:r>
          </a:p>
          <a:p>
            <a:endParaRPr lang="en-US"/>
          </a:p>
          <a:p>
            <a:r>
              <a:rPr lang="en-US"/>
              <a:t>Policies</a:t>
            </a:r>
          </a:p>
          <a:p>
            <a:endParaRPr lang="en-US"/>
          </a:p>
          <a:p>
            <a:r>
              <a:rPr lang="en-US"/>
              <a:t>"The first element is Policies. These are your playbook. Just like you have policies for purchasing, credentialing, or clinical protocols, you need policies that define how AI is evaluated and adopted."</a:t>
            </a:r>
          </a:p>
          <a:p>
            <a:endParaRPr lang="en-US"/>
          </a:p>
          <a:p>
            <a:r>
              <a:rPr lang="en-US"/>
              <a:t>"Policies should set standards for ethics, patient impact, safety, and return on investment. Having these criteria up front ensures that every AI proposal is judged fairly, consistently, and transparently—whether it comes from a vendor or from internal innovation."</a:t>
            </a:r>
          </a:p>
          <a:p>
            <a:endParaRPr lang="en-US"/>
          </a:p>
          <a:p>
            <a:r>
              <a:rPr lang="en-US"/>
              <a:t>Industry Partner Assessments</a:t>
            </a:r>
          </a:p>
          <a:p>
            <a:endParaRPr lang="en-US"/>
          </a:p>
          <a:p>
            <a:r>
              <a:rPr lang="en-US"/>
              <a:t>"Second, Industry Partner Assessments. In value analysis, we already evaluate vendors for cost, quality, and outcomes. AI raises the bar—we also need vendors to demonstrate transparency, bias testing, and explainability."</a:t>
            </a:r>
          </a:p>
          <a:p>
            <a:endParaRPr lang="en-US"/>
          </a:p>
          <a:p>
            <a:r>
              <a:rPr lang="en-US"/>
              <a:t>"Ask questions like: Can you explain how this model works in plain language? What data was it trained on? Have you audited it for bias? How do you plan to monitor performance once it’s live?"</a:t>
            </a:r>
          </a:p>
          <a:p>
            <a:endParaRPr lang="en-US"/>
          </a:p>
          <a:p>
            <a:r>
              <a:rPr lang="en-US"/>
              <a:t>"If a vendor can’t provide those answers, then their solution is not ready for healthcare."</a:t>
            </a:r>
          </a:p>
          <a:p>
            <a:endParaRPr lang="en-US"/>
          </a:p>
          <a:p>
            <a:r>
              <a:rPr lang="en-US"/>
              <a:t>Audits</a:t>
            </a:r>
          </a:p>
          <a:p>
            <a:endParaRPr lang="en-US"/>
          </a:p>
          <a:p>
            <a:r>
              <a:rPr lang="en-US"/>
              <a:t>"And third, Audits. AI isn’t set-it-and-forget-it. Even the best models drift over time—data changes, populations change, workflows change. Regular audits are the safety net."</a:t>
            </a:r>
          </a:p>
          <a:p>
            <a:endParaRPr lang="en-US"/>
          </a:p>
          <a:p>
            <a:r>
              <a:rPr lang="en-US"/>
              <a:t>"These audits should check both technical accuracy and fairness. It’s not enough for the model to be 95% accurate overall—if that accuracy drops significantly for certain patient populations, that’s a governance failure."</a:t>
            </a:r>
          </a:p>
          <a:p>
            <a:endParaRPr lang="en-US"/>
          </a:p>
          <a:p>
            <a:r>
              <a:rPr lang="en-US"/>
              <a:t>"By building auditing into the governance process—monthly, quarterly, or tied to key performance cycles—we keep AI accountable long after implementation."</a:t>
            </a:r>
          </a:p>
          <a:p>
            <a:endParaRPr lang="en-US"/>
          </a:p>
          <a:p>
            <a:r>
              <a:rPr lang="en-US"/>
              <a:t>Closing / Transition:</a:t>
            </a:r>
          </a:p>
          <a:p>
            <a:r>
              <a:rPr lang="en-US"/>
              <a:t>"So governance in action looks like this: clear policies, strong vendor accountability, and ongoing audits. These are the mechanics that turn structure into impact. But to make governance effective, we also need simple tools—checklists, grids, and templates—that help leaders and teams apply these principles consistently. That’s what we’ll cover next."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Opening / Transition:</a:t>
            </a:r>
          </a:p>
          <a:p>
            <a:r>
              <a:rPr lang="en-US"/>
              <a:t>"We’ve talked about governance structures and processes, but here’s where it gets real. To make governance practical, leaders need tools—something they can pick up, apply, and repeat. Let’s look at three key tools that help put governance into action."</a:t>
            </a:r>
          </a:p>
          <a:p>
            <a:endParaRPr lang="en-US"/>
          </a:p>
          <a:p>
            <a:r>
              <a:rPr lang="en-US"/>
              <a:t>AI Implementation Checklist</a:t>
            </a:r>
          </a:p>
          <a:p>
            <a:endParaRPr lang="en-US"/>
          </a:p>
          <a:p>
            <a:r>
              <a:rPr lang="en-US"/>
              <a:t>"The first tool is an Implementation Checklist. This is essentially a roadmap for AI adoption: define objectives, build a cross-functional team, establish ethical guardrails, train staff, monitor performance, and scale responsibly."</a:t>
            </a:r>
          </a:p>
          <a:p>
            <a:endParaRPr lang="en-US"/>
          </a:p>
          <a:p>
            <a:r>
              <a:rPr lang="en-US"/>
              <a:t>"It prevents ad hoc adoption—the kind where someone brings in a new AI tool because it’s shiny or trendy. Instead, it ensures every AI initiative follows a consistent, structured path."</a:t>
            </a:r>
          </a:p>
          <a:p>
            <a:endParaRPr lang="en-US"/>
          </a:p>
          <a:p>
            <a:r>
              <a:rPr lang="en-US"/>
              <a:t>Risk Assessment Matrix</a:t>
            </a:r>
          </a:p>
          <a:p>
            <a:endParaRPr lang="en-US"/>
          </a:p>
          <a:p>
            <a:r>
              <a:rPr lang="en-US"/>
              <a:t>"The second tool is the Risk Assessment Matrix. This is a structured scoring system across domains like clinical relevance, evidence base, bias and fairness, privacy, cost/ROI, scalability, and post-implementation monitoring."</a:t>
            </a:r>
          </a:p>
          <a:p>
            <a:endParaRPr lang="en-US"/>
          </a:p>
          <a:p>
            <a:r>
              <a:rPr lang="en-US"/>
              <a:t>"Instead of asking, ‘Does this AI feel good?’ you can quantify readiness and risk. For example, if a tool scores below 60, it’s not ready for adoption. If it scores 80+, it’s a strong candidate. This makes governance measurable, not just theoretical."</a:t>
            </a:r>
          </a:p>
          <a:p>
            <a:endParaRPr lang="en-US"/>
          </a:p>
          <a:p>
            <a:r>
              <a:rPr lang="en-US"/>
              <a:t>AI Position Statements &amp; Toolkits</a:t>
            </a:r>
          </a:p>
          <a:p>
            <a:endParaRPr lang="en-US"/>
          </a:p>
          <a:p>
            <a:r>
              <a:rPr lang="en-US"/>
              <a:t>"The third tool is alignment with position statements and toolkits, like those from AHVAP and other professional organizations. These provide a foundation for ethical, safe, and effective AI adoption across healthcare."</a:t>
            </a:r>
          </a:p>
          <a:p>
            <a:endParaRPr lang="en-US"/>
          </a:p>
          <a:p>
            <a:r>
              <a:rPr lang="en-US"/>
              <a:t>"By aligning your internal governance with accepted external frameworks, you ensure your practices are not only consistent, but also credible within the broader healthcare community."</a:t>
            </a:r>
          </a:p>
          <a:p>
            <a:endParaRPr lang="en-US"/>
          </a:p>
          <a:p>
            <a:r>
              <a:rPr lang="en-US"/>
              <a:t>Closing / Transition:</a:t>
            </a:r>
          </a:p>
          <a:p>
            <a:r>
              <a:rPr lang="en-US"/>
              <a:t>"So, these three tools—the Implementation Checklist, the Risk Assessment Matrix, and the broader Position Statements and Toolkits—move us from principle to practice. They make governance actionable, repeatable, and credible. Now the question is: how do we balance the push for innovation with the need to build and maintain trust? That’s where we’ll head next."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Opening / Transition:</a:t>
            </a:r>
          </a:p>
          <a:p>
            <a:r>
              <a:rPr lang="en-US" dirty="0"/>
              <a:t>"We’ve just covered governance tools—checklists, matrices, and frameworks—that keep AI grounded in ethics and structure. But governance alone isn’t enough. As leaders, we face a dual challenge: encouraging innovation while building and maintaining trust. That balance is what allows AI adoption to be both resilient and meaningful."</a:t>
            </a:r>
          </a:p>
          <a:p>
            <a:endParaRPr lang="en-US" dirty="0"/>
          </a:p>
          <a:p>
            <a:r>
              <a:rPr lang="en-US" dirty="0"/>
              <a:t>Encourage Innovation</a:t>
            </a:r>
          </a:p>
          <a:p>
            <a:endParaRPr lang="en-US" dirty="0"/>
          </a:p>
          <a:p>
            <a:r>
              <a:rPr lang="en-US" dirty="0"/>
              <a:t>"Innovation doesn’t happen in a vacuum—it requires safe spaces for experimentation. That means pilot programs, sandbox testing, and encouraging curiosity among teams."</a:t>
            </a:r>
          </a:p>
          <a:p>
            <a:endParaRPr lang="en-US" dirty="0"/>
          </a:p>
          <a:p>
            <a:r>
              <a:rPr lang="en-US" dirty="0"/>
              <a:t>"As leaders, we should reward curiosity and create environments where staff feel empowered to test new AI tools without fear of failure. The key is to keep these pilots structured within the governance framework so they stay aligned with organizational values."</a:t>
            </a:r>
          </a:p>
          <a:p>
            <a:endParaRPr lang="en-US" dirty="0"/>
          </a:p>
          <a:p>
            <a:r>
              <a:rPr lang="en-US" dirty="0"/>
              <a:t>Build Trust</a:t>
            </a:r>
          </a:p>
          <a:p>
            <a:endParaRPr lang="en-US" dirty="0"/>
          </a:p>
          <a:p>
            <a:r>
              <a:rPr lang="en-US" dirty="0"/>
              <a:t>"Innovation without trust is useless. If staff don’t trust a tool, they won’t use it. If patients don’t trust it, they won’t accept it."</a:t>
            </a:r>
          </a:p>
          <a:p>
            <a:endParaRPr lang="en-US" dirty="0"/>
          </a:p>
          <a:p>
            <a:r>
              <a:rPr lang="en-US" dirty="0"/>
              <a:t>"Building trust requires transparency—being honest with clinical staff, administrators, and patients about what AI can and cannot do. It means showing not just the benefits, but also the limitations, and explaining how we monitor and safeguard outcomes."</a:t>
            </a:r>
          </a:p>
          <a:p>
            <a:endParaRPr lang="en-US" dirty="0"/>
          </a:p>
          <a:p>
            <a:r>
              <a:rPr lang="en-US" dirty="0"/>
              <a:t>"When people see that governance and transparency are baked into the process, they’re much more willing to embrace innovation."</a:t>
            </a:r>
          </a:p>
          <a:p>
            <a:endParaRPr lang="en-US" dirty="0"/>
          </a:p>
          <a:p>
            <a:r>
              <a:rPr lang="en-US" dirty="0"/>
              <a:t>Maintain Accountability</a:t>
            </a:r>
          </a:p>
          <a:p>
            <a:endParaRPr lang="en-US" dirty="0"/>
          </a:p>
          <a:p>
            <a:r>
              <a:rPr lang="en-US" dirty="0"/>
              <a:t>"Accountability is the glue that holds innovation and trust together. Governance shouldn’t slow things down—it should guide them."</a:t>
            </a:r>
          </a:p>
          <a:p>
            <a:endParaRPr lang="en-US" dirty="0"/>
          </a:p>
          <a:p>
            <a:r>
              <a:rPr lang="en-US" dirty="0"/>
              <a:t>"We have to establish ongoing oversight, encourage participation at every level, and celebrate wins while also acknowledging shortfalls. That’s how we build credibility."</a:t>
            </a:r>
          </a:p>
          <a:p>
            <a:endParaRPr lang="en-US" dirty="0"/>
          </a:p>
          <a:p>
            <a:r>
              <a:rPr lang="en-US" dirty="0"/>
              <a:t>"Accountability also means having the courage to identify risks quickly and address them before they undermine the value of the innovation."</a:t>
            </a:r>
          </a:p>
          <a:p>
            <a:endParaRPr lang="en-US" dirty="0"/>
          </a:p>
          <a:p>
            <a:r>
              <a:rPr lang="en-US" dirty="0"/>
              <a:t>Closing / Transition:</a:t>
            </a:r>
          </a:p>
          <a:p>
            <a:r>
              <a:rPr lang="en-US" dirty="0"/>
              <a:t>"So, balancing innovation and trust is about creating safe spaces to innovate, being radically transparent with staff and patients, and keeping governance active throughout the journey. If we can do that, we don’t just adopt AI—we adopt it in a way that builds resilience for the future. Next, let’s shift from balance to practical application—what this looks like when you return to your own organizations."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Opening / Transition:</a:t>
            </a:r>
          </a:p>
          <a:p>
            <a:r>
              <a:rPr lang="en-US"/>
              <a:t>"So let’s take this from theory into practice. When you walk into a meeting with a vendor next week, you don’t need to know how to code or build algorithms. What you need are the right questions—the ones that reveal whether this tool is truly ready for healthcare."</a:t>
            </a:r>
          </a:p>
          <a:p>
            <a:endParaRPr lang="en-US"/>
          </a:p>
          <a:p>
            <a:r>
              <a:rPr lang="en-US"/>
              <a:t>Checklist Talking Points (5 Questions):</a:t>
            </a:r>
          </a:p>
          <a:p>
            <a:endParaRPr lang="en-US"/>
          </a:p>
          <a:p>
            <a:r>
              <a:rPr lang="en-US"/>
              <a:t>Can you explain how the AI works in plain language?</a:t>
            </a:r>
          </a:p>
          <a:p>
            <a:endParaRPr lang="en-US"/>
          </a:p>
          <a:p>
            <a:r>
              <a:rPr lang="en-US"/>
              <a:t>"If they can’t explain it without jargon, they don’t understand it themselves—or they don’t want you to. Either way, that’s a red flag."</a:t>
            </a:r>
          </a:p>
          <a:p>
            <a:endParaRPr lang="en-US"/>
          </a:p>
          <a:p>
            <a:r>
              <a:rPr lang="en-US"/>
              <a:t>What data was it trained on, and is it representative of my patient population?</a:t>
            </a:r>
          </a:p>
          <a:p>
            <a:endParaRPr lang="en-US"/>
          </a:p>
          <a:p>
            <a:r>
              <a:rPr lang="en-US"/>
              <a:t>"AI trained on the wrong dataset can make dangerous assumptions. A model trained on urban tertiary hospitals may not work in rural community care. This is about context and fairness."</a:t>
            </a:r>
          </a:p>
          <a:p>
            <a:endParaRPr lang="en-US"/>
          </a:p>
          <a:p>
            <a:r>
              <a:rPr lang="en-US"/>
              <a:t>How do you test for bias, and can you share the results?</a:t>
            </a:r>
          </a:p>
          <a:p>
            <a:endParaRPr lang="en-US"/>
          </a:p>
          <a:p>
            <a:r>
              <a:rPr lang="en-US"/>
              <a:t>"Don’t take their word for it—ask for evidence. If they’ve done subgroup analysis, they should be able to show you results. If they haven’t, it means bias could be hidden under the surface."</a:t>
            </a:r>
          </a:p>
          <a:p>
            <a:endParaRPr lang="en-US"/>
          </a:p>
          <a:p>
            <a:r>
              <a:rPr lang="en-US"/>
              <a:t>What happens if the AI fails or drifts—who is accountable?</a:t>
            </a:r>
          </a:p>
          <a:p>
            <a:endParaRPr lang="en-US"/>
          </a:p>
          <a:p>
            <a:r>
              <a:rPr lang="en-US"/>
              <a:t>"Every tool eventually drifts. The question is: who owns that responsibility? Is it the vendor, the hospital, or both? Clarity here prevents finger-pointing later."</a:t>
            </a:r>
          </a:p>
          <a:p>
            <a:endParaRPr lang="en-US"/>
          </a:p>
          <a:p>
            <a:r>
              <a:rPr lang="en-US"/>
              <a:t>How will you support ongoing monitoring and updates?</a:t>
            </a:r>
          </a:p>
          <a:p>
            <a:endParaRPr lang="en-US"/>
          </a:p>
          <a:p>
            <a:r>
              <a:rPr lang="en-US"/>
              <a:t>"AI isn’t one-and-done. Just like software needs updates, AI models need continuous retraining and evaluation. Make sure the vendor has a support plan, not just a sales pitch."</a:t>
            </a:r>
          </a:p>
          <a:p>
            <a:endParaRPr lang="en-US"/>
          </a:p>
          <a:p>
            <a:r>
              <a:rPr lang="en-US"/>
              <a:t>Closing / Transition:</a:t>
            </a:r>
          </a:p>
          <a:p>
            <a:r>
              <a:rPr lang="en-US"/>
              <a:t>"By asking these five questions, you cut through the hype and force vendors to address transparency, accountability, and equity. If they can answer, great—you’ve found a partner. If they can’t, the safest answer is ‘not yet.’"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Opening / Transition:</a:t>
            </a:r>
          </a:p>
          <a:p>
            <a:r>
              <a:rPr lang="en-US"/>
              <a:t>"So, what can you actually do Monday morning when you go back to your organization? Here are five practical steps you can start without a new budget, without waiting for a board meeting—just with the authority you already have as leaders."</a:t>
            </a:r>
          </a:p>
          <a:p>
            <a:endParaRPr lang="en-US"/>
          </a:p>
          <a:p>
            <a:r>
              <a:rPr lang="en-US"/>
              <a:t>Action Steps Talking Points:</a:t>
            </a:r>
          </a:p>
          <a:p>
            <a:endParaRPr lang="en-US"/>
          </a:p>
          <a:p>
            <a:r>
              <a:rPr lang="en-US"/>
              <a:t>Form an AI Governance Working Group</a:t>
            </a:r>
          </a:p>
          <a:p>
            <a:endParaRPr lang="en-US"/>
          </a:p>
          <a:p>
            <a:r>
              <a:rPr lang="en-US"/>
              <a:t>"Pull together a small team—VA, clinical, IT, compliance, supply chain. This doesn’t have to be 20 people. Even a core group can establish momentum."</a:t>
            </a:r>
          </a:p>
          <a:p>
            <a:endParaRPr lang="en-US"/>
          </a:p>
          <a:p>
            <a:r>
              <a:rPr lang="en-US"/>
              <a:t>Review Current AI Tools/Vendors</a:t>
            </a:r>
          </a:p>
          <a:p>
            <a:endParaRPr lang="en-US"/>
          </a:p>
          <a:p>
            <a:r>
              <a:rPr lang="en-US"/>
              <a:t>"Start by asking: what AI are we already using? Many organizations discover AI hiding in tools they bought years ago. Apply the checklist retroactively."</a:t>
            </a:r>
          </a:p>
          <a:p>
            <a:endParaRPr lang="en-US"/>
          </a:p>
          <a:p>
            <a:r>
              <a:rPr lang="en-US"/>
              <a:t>Introduce an AI Implementation Checklist</a:t>
            </a:r>
          </a:p>
          <a:p>
            <a:endParaRPr lang="en-US"/>
          </a:p>
          <a:p>
            <a:r>
              <a:rPr lang="en-US"/>
              <a:t>"Standardize the process. The same way you wouldn’t bring in a new device without evaluation, don’t bring in AI without a stepwise checklist."</a:t>
            </a:r>
          </a:p>
          <a:p>
            <a:endParaRPr lang="en-US"/>
          </a:p>
          <a:p>
            <a:r>
              <a:rPr lang="en-US"/>
              <a:t>Educate Your Teams</a:t>
            </a:r>
          </a:p>
          <a:p>
            <a:endParaRPr lang="en-US"/>
          </a:p>
          <a:p>
            <a:r>
              <a:rPr lang="en-US"/>
              <a:t>"Offer a 30-minute primer on AI ethics and governance. This isn’t about turning nurses or supply chain professionals into data scientists—it’s about giving them confidence to engage with AI."</a:t>
            </a:r>
          </a:p>
          <a:p>
            <a:endParaRPr lang="en-US"/>
          </a:p>
          <a:p>
            <a:r>
              <a:rPr lang="en-US"/>
              <a:t>Align with National Frameworks</a:t>
            </a:r>
          </a:p>
          <a:p>
            <a:endParaRPr lang="en-US"/>
          </a:p>
          <a:p>
            <a:r>
              <a:rPr lang="en-US"/>
              <a:t>"Use resources like the AHVAP AI Position Statement. When you align with broader frameworks, your governance has credibility both inside and outside your organization."</a:t>
            </a:r>
          </a:p>
          <a:p>
            <a:endParaRPr lang="en-US"/>
          </a:p>
          <a:p>
            <a:r>
              <a:rPr lang="en-US"/>
              <a:t>Closing / Transition:</a:t>
            </a:r>
          </a:p>
          <a:p>
            <a:r>
              <a:rPr lang="en-US"/>
              <a:t>"If you do these five things Monday morning, you’ll move AI from buzzword to practical, ethical practice. And when governance, innovation, and trust come together, that’s when AI creates real value. Let’s wrap up by pulling it all back to one simple equation: ethics plus strategy equals resilience."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b="1" dirty="0"/>
              <a:t>Opening / Recap:</a:t>
            </a:r>
            <a:br>
              <a:rPr lang="en-US" dirty="0"/>
            </a:br>
            <a:r>
              <a:rPr lang="en-US" i="1" dirty="0"/>
              <a:t>"Today, we’ve walked through the real story of AI in healthcare. We began with ethics—why it must come first. We looked at failures and successes that prove governance is not optional. We examined the structures, processes, and tools that make governance real. And we talked about balancing innovation and trust so that technology actually delivers value."</a:t>
            </a:r>
            <a:endParaRPr lang="en-US" dirty="0"/>
          </a:p>
          <a:p>
            <a:r>
              <a:rPr lang="en-US" b="1" dirty="0"/>
              <a:t>Anchor the Equation:</a:t>
            </a:r>
            <a:br>
              <a:rPr lang="en-US" dirty="0"/>
            </a:br>
            <a:r>
              <a:rPr lang="en-US" i="1" dirty="0"/>
              <a:t>"At the end of the day, it all comes back to this simple equation: </a:t>
            </a:r>
            <a:r>
              <a:rPr lang="en-US" b="1" i="1" dirty="0"/>
              <a:t>Ethics + Strategy = Resilience.</a:t>
            </a:r>
            <a:r>
              <a:rPr lang="en-US" i="1" dirty="0"/>
              <a:t> Ethics gives us the foundation, strategy gives us the roadmap, and governance is the bridge that connects the two. Without that equation, AI becomes either dangerous or useless."</a:t>
            </a:r>
            <a:endParaRPr lang="en-US" dirty="0"/>
          </a:p>
          <a:p>
            <a:r>
              <a:rPr lang="en-US" b="1" dirty="0"/>
              <a:t>Call to Action:</a:t>
            </a:r>
            <a:br>
              <a:rPr lang="en-US" dirty="0"/>
            </a:br>
            <a:r>
              <a:rPr lang="en-US" i="1" dirty="0"/>
              <a:t>"So here’s my challenge to you: when you get back home, form your governance team, review your AI products. Don’t wait for the next wave of technology to force the conversation—lead it."</a:t>
            </a:r>
            <a:endParaRPr lang="en-US" dirty="0"/>
          </a:p>
          <a:p>
            <a:r>
              <a:rPr lang="en-US" b="1" dirty="0"/>
              <a:t>Closing Zinger (Pause for Impact):</a:t>
            </a:r>
            <a:br>
              <a:rPr lang="en-US" dirty="0"/>
            </a:br>
            <a:r>
              <a:rPr lang="en-US" i="1" dirty="0"/>
              <a:t>"Because here’s the truth: </a:t>
            </a:r>
            <a:r>
              <a:rPr lang="en-US" b="1" i="1" dirty="0"/>
              <a:t>Artificial Intelligence will not save healthcare. Leaders will.</a:t>
            </a:r>
            <a:r>
              <a:rPr lang="en-US" i="1" dirty="0"/>
              <a:t> The future of AI isn’t in the code—it’s in the courage of leaders like you to guide it responsibly."</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9/8/25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5234A9">
                <a:alpha val="100000"/>
              </a:srgbClr>
            </a:gs>
            <a:gs pos="100000">
              <a:srgbClr val="400AD4">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Freeform 2"/>
          <p:cNvSpPr/>
          <p:nvPr/>
        </p:nvSpPr>
        <p:spPr>
          <a:xfrm>
            <a:off x="14905828" y="-67524"/>
            <a:ext cx="6802445" cy="10392624"/>
          </a:xfrm>
          <a:custGeom>
            <a:avLst/>
            <a:gdLst/>
            <a:ahLst/>
            <a:cxnLst/>
            <a:rect l="l" t="t" r="r" b="b"/>
            <a:pathLst>
              <a:path w="6802445" h="10392624">
                <a:moveTo>
                  <a:pt x="0" y="0"/>
                </a:moveTo>
                <a:lnTo>
                  <a:pt x="6802444" y="0"/>
                </a:lnTo>
                <a:lnTo>
                  <a:pt x="6802444" y="10392624"/>
                </a:lnTo>
                <a:lnTo>
                  <a:pt x="0" y="103926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1028700" y="2835168"/>
            <a:ext cx="15621127" cy="4720590"/>
          </a:xfrm>
          <a:prstGeom prst="rect">
            <a:avLst/>
          </a:prstGeom>
        </p:spPr>
        <p:txBody>
          <a:bodyPr lIns="0" tIns="0" rIns="0" bIns="0" rtlCol="0" anchor="t">
            <a:spAutoFit/>
          </a:bodyPr>
          <a:lstStyle/>
          <a:p>
            <a:pPr algn="l">
              <a:lnSpc>
                <a:spcPts val="9239"/>
              </a:lnSpc>
            </a:pPr>
            <a:r>
              <a:rPr lang="en-US" sz="8799" dirty="0">
                <a:solidFill>
                  <a:srgbClr val="FFFFFF"/>
                </a:solidFill>
                <a:latin typeface="DM Sans"/>
                <a:ea typeface="DM Sans"/>
                <a:cs typeface="DM Sans"/>
                <a:sym typeface="DM Sans"/>
              </a:rPr>
              <a:t>Ethics and Strategy: </a:t>
            </a:r>
          </a:p>
          <a:p>
            <a:pPr algn="l">
              <a:lnSpc>
                <a:spcPts val="9239"/>
              </a:lnSpc>
            </a:pPr>
            <a:r>
              <a:rPr lang="en-US" sz="8799" dirty="0">
                <a:solidFill>
                  <a:srgbClr val="FFFFFF"/>
                </a:solidFill>
                <a:latin typeface="DM Sans"/>
                <a:ea typeface="DM Sans"/>
                <a:cs typeface="DM Sans"/>
                <a:sym typeface="DM Sans"/>
              </a:rPr>
              <a:t>Managing AI in Healthcare </a:t>
            </a:r>
          </a:p>
          <a:p>
            <a:pPr algn="l">
              <a:lnSpc>
                <a:spcPts val="9239"/>
              </a:lnSpc>
            </a:pPr>
            <a:r>
              <a:rPr lang="en-US" sz="8799" dirty="0">
                <a:solidFill>
                  <a:srgbClr val="FFFFFF"/>
                </a:solidFill>
                <a:latin typeface="DM Sans"/>
                <a:ea typeface="DM Sans"/>
                <a:cs typeface="DM Sans"/>
                <a:sym typeface="DM Sans"/>
              </a:rPr>
              <a:t>for a Resilient, </a:t>
            </a:r>
          </a:p>
          <a:p>
            <a:pPr algn="l">
              <a:lnSpc>
                <a:spcPts val="9239"/>
              </a:lnSpc>
            </a:pPr>
            <a:r>
              <a:rPr lang="en-US" sz="8799" dirty="0">
                <a:solidFill>
                  <a:srgbClr val="FFFFFF"/>
                </a:solidFill>
                <a:latin typeface="DM Sans"/>
                <a:ea typeface="DM Sans"/>
                <a:cs typeface="DM Sans"/>
                <a:sym typeface="DM Sans"/>
              </a:rPr>
              <a:t>Innovative Future</a:t>
            </a:r>
          </a:p>
        </p:txBody>
      </p:sp>
      <p:sp>
        <p:nvSpPr>
          <p:cNvPr id="4" name="TextBox 4"/>
          <p:cNvSpPr txBox="1"/>
          <p:nvPr/>
        </p:nvSpPr>
        <p:spPr>
          <a:xfrm>
            <a:off x="1028700" y="8951595"/>
            <a:ext cx="5218956" cy="306705"/>
          </a:xfrm>
          <a:prstGeom prst="rect">
            <a:avLst/>
          </a:prstGeom>
        </p:spPr>
        <p:txBody>
          <a:bodyPr lIns="0" tIns="0" rIns="0" bIns="0" rtlCol="0" anchor="t">
            <a:spAutoFit/>
          </a:bodyPr>
          <a:lstStyle/>
          <a:p>
            <a:pPr algn="l">
              <a:lnSpc>
                <a:spcPts val="2520"/>
              </a:lnSpc>
              <a:spcBef>
                <a:spcPct val="0"/>
              </a:spcBef>
            </a:pPr>
            <a:r>
              <a:rPr lang="en-US" sz="1800" b="1" spc="360">
                <a:solidFill>
                  <a:srgbClr val="BFA8EF"/>
                </a:solidFill>
                <a:latin typeface="DM Sans Bold"/>
                <a:ea typeface="DM Sans Bold"/>
                <a:cs typeface="DM Sans Bold"/>
                <a:sym typeface="DM Sans Bold"/>
              </a:rPr>
              <a:t>Kyle P. Atkins, Ed.S. NRP, FACHDM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5234A9">
                <a:alpha val="100000"/>
              </a:srgbClr>
            </a:gs>
            <a:gs pos="100000">
              <a:srgbClr val="400AD4">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extBox 2"/>
          <p:cNvSpPr txBox="1"/>
          <p:nvPr/>
        </p:nvSpPr>
        <p:spPr>
          <a:xfrm>
            <a:off x="1028700" y="3552230"/>
            <a:ext cx="8044458" cy="1247775"/>
          </a:xfrm>
          <a:prstGeom prst="rect">
            <a:avLst/>
          </a:prstGeom>
        </p:spPr>
        <p:txBody>
          <a:bodyPr lIns="0" tIns="0" rIns="0" bIns="0" rtlCol="0" anchor="t">
            <a:spAutoFit/>
          </a:bodyPr>
          <a:lstStyle/>
          <a:p>
            <a:pPr algn="l">
              <a:lnSpc>
                <a:spcPts val="9450"/>
              </a:lnSpc>
            </a:pPr>
            <a:r>
              <a:rPr lang="en-US" sz="9000">
                <a:solidFill>
                  <a:srgbClr val="FFFFFF"/>
                </a:solidFill>
                <a:latin typeface="DM Sans"/>
                <a:ea typeface="DM Sans"/>
                <a:cs typeface="DM Sans"/>
                <a:sym typeface="DM Sans"/>
              </a:rPr>
              <a:t>Key Takeaways</a:t>
            </a:r>
          </a:p>
        </p:txBody>
      </p:sp>
      <p:sp>
        <p:nvSpPr>
          <p:cNvPr id="3" name="TextBox 3"/>
          <p:cNvSpPr txBox="1"/>
          <p:nvPr/>
        </p:nvSpPr>
        <p:spPr>
          <a:xfrm>
            <a:off x="1028700" y="5969712"/>
            <a:ext cx="6869096" cy="976630"/>
          </a:xfrm>
          <a:prstGeom prst="rect">
            <a:avLst/>
          </a:prstGeom>
        </p:spPr>
        <p:txBody>
          <a:bodyPr lIns="0" tIns="0" rIns="0" bIns="0" rtlCol="0" anchor="t">
            <a:spAutoFit/>
          </a:bodyPr>
          <a:lstStyle/>
          <a:p>
            <a:pPr algn="l">
              <a:lnSpc>
                <a:spcPts val="3919"/>
              </a:lnSpc>
              <a:spcBef>
                <a:spcPct val="0"/>
              </a:spcBef>
            </a:pPr>
            <a:r>
              <a:rPr lang="en-US" sz="2799" dirty="0">
                <a:solidFill>
                  <a:srgbClr val="BFA8EF"/>
                </a:solidFill>
                <a:latin typeface="DM Sans"/>
                <a:ea typeface="DM Sans"/>
                <a:cs typeface="DM Sans"/>
                <a:sym typeface="DM Sans"/>
              </a:rPr>
              <a:t>This presentation seeks to provide some key insights in four key areas</a:t>
            </a:r>
          </a:p>
        </p:txBody>
      </p:sp>
      <p:sp>
        <p:nvSpPr>
          <p:cNvPr id="4" name="Freeform 4"/>
          <p:cNvSpPr/>
          <p:nvPr/>
        </p:nvSpPr>
        <p:spPr>
          <a:xfrm>
            <a:off x="9005755" y="482797"/>
            <a:ext cx="8253545" cy="13234547"/>
          </a:xfrm>
          <a:custGeom>
            <a:avLst/>
            <a:gdLst/>
            <a:ahLst/>
            <a:cxnLst/>
            <a:rect l="l" t="t" r="r" b="b"/>
            <a:pathLst>
              <a:path w="8253545" h="13234547">
                <a:moveTo>
                  <a:pt x="0" y="0"/>
                </a:moveTo>
                <a:lnTo>
                  <a:pt x="8253545" y="0"/>
                </a:lnTo>
                <a:lnTo>
                  <a:pt x="8253545" y="13234546"/>
                </a:lnTo>
                <a:lnTo>
                  <a:pt x="0" y="1323454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10932371" y="1992812"/>
            <a:ext cx="4400314" cy="701675"/>
          </a:xfrm>
          <a:prstGeom prst="rect">
            <a:avLst/>
          </a:prstGeom>
        </p:spPr>
        <p:txBody>
          <a:bodyPr lIns="0" tIns="0" rIns="0" bIns="0" rtlCol="0" anchor="t">
            <a:spAutoFit/>
          </a:bodyPr>
          <a:lstStyle/>
          <a:p>
            <a:pPr algn="ctr">
              <a:lnSpc>
                <a:spcPts val="2800"/>
              </a:lnSpc>
              <a:spcBef>
                <a:spcPct val="0"/>
              </a:spcBef>
            </a:pPr>
            <a:r>
              <a:rPr lang="en-US" sz="2000" b="1" spc="400">
                <a:solidFill>
                  <a:srgbClr val="FFFFFF"/>
                </a:solidFill>
                <a:latin typeface="DM Sans Bold"/>
                <a:ea typeface="DM Sans Bold"/>
                <a:cs typeface="DM Sans Bold"/>
                <a:sym typeface="DM Sans Bold"/>
              </a:rPr>
              <a:t>DEVELOP AN AI GOVERNANCE STRATEGY</a:t>
            </a:r>
          </a:p>
        </p:txBody>
      </p:sp>
      <p:sp>
        <p:nvSpPr>
          <p:cNvPr id="6" name="TextBox 6"/>
          <p:cNvSpPr txBox="1"/>
          <p:nvPr/>
        </p:nvSpPr>
        <p:spPr>
          <a:xfrm>
            <a:off x="10994388" y="4695825"/>
            <a:ext cx="4276279" cy="701675"/>
          </a:xfrm>
          <a:prstGeom prst="rect">
            <a:avLst/>
          </a:prstGeom>
        </p:spPr>
        <p:txBody>
          <a:bodyPr lIns="0" tIns="0" rIns="0" bIns="0" rtlCol="0" anchor="t">
            <a:spAutoFit/>
          </a:bodyPr>
          <a:lstStyle/>
          <a:p>
            <a:pPr algn="ctr">
              <a:lnSpc>
                <a:spcPts val="2800"/>
              </a:lnSpc>
            </a:pPr>
            <a:r>
              <a:rPr lang="en-US" sz="2000" b="1" spc="400">
                <a:solidFill>
                  <a:srgbClr val="FFFFFF"/>
                </a:solidFill>
                <a:latin typeface="DM Sans Bold"/>
                <a:ea typeface="DM Sans Bold"/>
                <a:cs typeface="DM Sans Bold"/>
                <a:sym typeface="DM Sans Bold"/>
              </a:rPr>
              <a:t>LEARN HOW TO MINIMIZE </a:t>
            </a:r>
          </a:p>
          <a:p>
            <a:pPr algn="ctr">
              <a:lnSpc>
                <a:spcPts val="2800"/>
              </a:lnSpc>
              <a:spcBef>
                <a:spcPct val="0"/>
              </a:spcBef>
            </a:pPr>
            <a:r>
              <a:rPr lang="en-US" sz="2000" b="1" spc="400">
                <a:solidFill>
                  <a:srgbClr val="FFFFFF"/>
                </a:solidFill>
                <a:latin typeface="DM Sans Bold"/>
                <a:ea typeface="DM Sans Bold"/>
                <a:cs typeface="DM Sans Bold"/>
                <a:sym typeface="DM Sans Bold"/>
              </a:rPr>
              <a:t>BIAS AND RISK</a:t>
            </a:r>
          </a:p>
        </p:txBody>
      </p:sp>
      <p:sp>
        <p:nvSpPr>
          <p:cNvPr id="7" name="TextBox 7"/>
          <p:cNvSpPr txBox="1"/>
          <p:nvPr/>
        </p:nvSpPr>
        <p:spPr>
          <a:xfrm>
            <a:off x="11207510" y="7052445"/>
            <a:ext cx="3850035" cy="701675"/>
          </a:xfrm>
          <a:prstGeom prst="rect">
            <a:avLst/>
          </a:prstGeom>
        </p:spPr>
        <p:txBody>
          <a:bodyPr lIns="0" tIns="0" rIns="0" bIns="0" rtlCol="0" anchor="t">
            <a:spAutoFit/>
          </a:bodyPr>
          <a:lstStyle/>
          <a:p>
            <a:pPr algn="ctr">
              <a:lnSpc>
                <a:spcPts val="2800"/>
              </a:lnSpc>
            </a:pPr>
            <a:r>
              <a:rPr lang="en-US" sz="2000" b="1" spc="400">
                <a:solidFill>
                  <a:srgbClr val="FFFFFF"/>
                </a:solidFill>
                <a:latin typeface="DM Sans Bold"/>
                <a:ea typeface="DM Sans Bold"/>
                <a:cs typeface="DM Sans Bold"/>
                <a:sym typeface="DM Sans Bold"/>
              </a:rPr>
              <a:t>BALANCE INNOVATION </a:t>
            </a:r>
          </a:p>
          <a:p>
            <a:pPr algn="ctr">
              <a:lnSpc>
                <a:spcPts val="2800"/>
              </a:lnSpc>
              <a:spcBef>
                <a:spcPct val="0"/>
              </a:spcBef>
            </a:pPr>
            <a:r>
              <a:rPr lang="en-US" sz="2000" b="1" spc="400">
                <a:solidFill>
                  <a:srgbClr val="FFFFFF"/>
                </a:solidFill>
                <a:latin typeface="DM Sans Bold"/>
                <a:ea typeface="DM Sans Bold"/>
                <a:cs typeface="DM Sans Bold"/>
                <a:sym typeface="DM Sans Bold"/>
              </a:rPr>
              <a:t>AND TRUST</a:t>
            </a:r>
          </a:p>
        </p:txBody>
      </p:sp>
      <p:sp>
        <p:nvSpPr>
          <p:cNvPr id="8" name="TextBox 8"/>
          <p:cNvSpPr txBox="1"/>
          <p:nvPr/>
        </p:nvSpPr>
        <p:spPr>
          <a:xfrm>
            <a:off x="11733679" y="8883650"/>
            <a:ext cx="2797698" cy="701675"/>
          </a:xfrm>
          <a:prstGeom prst="rect">
            <a:avLst/>
          </a:prstGeom>
        </p:spPr>
        <p:txBody>
          <a:bodyPr lIns="0" tIns="0" rIns="0" bIns="0" rtlCol="0" anchor="t">
            <a:spAutoFit/>
          </a:bodyPr>
          <a:lstStyle/>
          <a:p>
            <a:pPr algn="ctr">
              <a:lnSpc>
                <a:spcPts val="2800"/>
              </a:lnSpc>
              <a:spcBef>
                <a:spcPct val="0"/>
              </a:spcBef>
            </a:pPr>
            <a:r>
              <a:rPr lang="en-US" sz="2000" b="1" spc="400">
                <a:solidFill>
                  <a:srgbClr val="FFFFFF"/>
                </a:solidFill>
                <a:latin typeface="DM Sans Bold"/>
                <a:ea typeface="DM Sans Bold"/>
                <a:cs typeface="DM Sans Bold"/>
                <a:sym typeface="DM Sans Bold"/>
              </a:rPr>
              <a:t>PROVIDE CASE STUDIES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400AD4">
                <a:alpha val="100000"/>
              </a:srgbClr>
            </a:gs>
            <a:gs pos="50000">
              <a:srgbClr val="5234A9">
                <a:alpha val="100000"/>
              </a:srgbClr>
            </a:gs>
            <a:gs pos="100000">
              <a:srgbClr val="1B1B1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5385950">
            <a:off x="-1938970" y="1748074"/>
            <a:ext cx="10432873" cy="6790852"/>
          </a:xfrm>
          <a:custGeom>
            <a:avLst/>
            <a:gdLst/>
            <a:ahLst/>
            <a:cxnLst/>
            <a:rect l="l" t="t" r="r" b="b"/>
            <a:pathLst>
              <a:path w="10432873" h="6790852">
                <a:moveTo>
                  <a:pt x="0" y="0"/>
                </a:moveTo>
                <a:lnTo>
                  <a:pt x="10432873" y="0"/>
                </a:lnTo>
                <a:lnTo>
                  <a:pt x="10432873" y="6790852"/>
                </a:lnTo>
                <a:lnTo>
                  <a:pt x="0" y="67908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7018997" y="3695071"/>
            <a:ext cx="10912642" cy="2725407"/>
          </a:xfrm>
          <a:prstGeom prst="rect">
            <a:avLst/>
          </a:prstGeom>
        </p:spPr>
        <p:txBody>
          <a:bodyPr lIns="0" tIns="0" rIns="0" bIns="0" rtlCol="0" anchor="t">
            <a:spAutoFit/>
          </a:bodyPr>
          <a:lstStyle/>
          <a:p>
            <a:pPr algn="l">
              <a:lnSpc>
                <a:spcPts val="7344"/>
              </a:lnSpc>
            </a:pPr>
            <a:r>
              <a:rPr lang="en-US" sz="4590">
                <a:solidFill>
                  <a:srgbClr val="FFFFFF"/>
                </a:solidFill>
                <a:latin typeface="Arbutus Slab"/>
                <a:ea typeface="Arbutus Slab"/>
                <a:cs typeface="Arbutus Slab"/>
                <a:sym typeface="Arbutus Slab"/>
              </a:rPr>
              <a:t>AI may outshine us in empathy and efficiency, but without ethics, it cannot outlast us in trust.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400AD4">
                <a:alpha val="100000"/>
              </a:srgbClr>
            </a:gs>
            <a:gs pos="50000">
              <a:srgbClr val="5234A9">
                <a:alpha val="100000"/>
              </a:srgbClr>
            </a:gs>
            <a:gs pos="100000">
              <a:srgbClr val="1B1B1B">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8211204" y="753017"/>
            <a:ext cx="5074853" cy="791385"/>
            <a:chOff x="0" y="0"/>
            <a:chExt cx="1336587" cy="208431"/>
          </a:xfrm>
        </p:grpSpPr>
        <p:sp>
          <p:nvSpPr>
            <p:cNvPr id="3" name="Freeform 3"/>
            <p:cNvSpPr/>
            <p:nvPr/>
          </p:nvSpPr>
          <p:spPr>
            <a:xfrm>
              <a:off x="0" y="0"/>
              <a:ext cx="1336587" cy="208431"/>
            </a:xfrm>
            <a:custGeom>
              <a:avLst/>
              <a:gdLst/>
              <a:ahLst/>
              <a:cxnLst/>
              <a:rect l="l" t="t" r="r" b="b"/>
              <a:pathLst>
                <a:path w="1336587" h="208431">
                  <a:moveTo>
                    <a:pt x="104215" y="0"/>
                  </a:moveTo>
                  <a:lnTo>
                    <a:pt x="1232371" y="0"/>
                  </a:lnTo>
                  <a:cubicBezTo>
                    <a:pt x="1289928" y="0"/>
                    <a:pt x="1336587" y="46659"/>
                    <a:pt x="1336587" y="104215"/>
                  </a:cubicBezTo>
                  <a:lnTo>
                    <a:pt x="1336587" y="104215"/>
                  </a:lnTo>
                  <a:cubicBezTo>
                    <a:pt x="1336587" y="161772"/>
                    <a:pt x="1289928" y="208431"/>
                    <a:pt x="1232371"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w="19050" cap="rnd">
              <a:solidFill>
                <a:srgbClr val="FFFFFF"/>
              </a:solidFill>
              <a:prstDash val="solid"/>
              <a:round/>
            </a:ln>
          </p:spPr>
          <p:txBody>
            <a:bodyPr/>
            <a:lstStyle/>
            <a:p>
              <a:endParaRPr lang="en-US"/>
            </a:p>
          </p:txBody>
        </p:sp>
        <p:sp>
          <p:nvSpPr>
            <p:cNvPr id="4" name="TextBox 4"/>
            <p:cNvSpPr txBox="1"/>
            <p:nvPr/>
          </p:nvSpPr>
          <p:spPr>
            <a:xfrm>
              <a:off x="0" y="-66675"/>
              <a:ext cx="1336587" cy="275106"/>
            </a:xfrm>
            <a:prstGeom prst="rect">
              <a:avLst/>
            </a:prstGeom>
          </p:spPr>
          <p:txBody>
            <a:bodyPr lIns="50800" tIns="50800" rIns="50800" bIns="50800" rtlCol="0" anchor="ctr"/>
            <a:lstStyle/>
            <a:p>
              <a:pPr algn="ctr">
                <a:lnSpc>
                  <a:spcPts val="4200"/>
                </a:lnSpc>
              </a:pPr>
              <a:r>
                <a:rPr lang="en-US" sz="3000">
                  <a:solidFill>
                    <a:srgbClr val="FFFFFF"/>
                  </a:solidFill>
                  <a:latin typeface="DM Sans"/>
                  <a:ea typeface="DM Sans"/>
                  <a:cs typeface="DM Sans"/>
                  <a:sym typeface="DM Sans"/>
                </a:rPr>
                <a:t>Study Overview</a:t>
              </a:r>
            </a:p>
          </p:txBody>
        </p:sp>
      </p:grpSp>
      <p:grpSp>
        <p:nvGrpSpPr>
          <p:cNvPr id="5" name="Group 5"/>
          <p:cNvGrpSpPr/>
          <p:nvPr/>
        </p:nvGrpSpPr>
        <p:grpSpPr>
          <a:xfrm>
            <a:off x="8263940" y="5041818"/>
            <a:ext cx="4462929" cy="791385"/>
            <a:chOff x="0" y="0"/>
            <a:chExt cx="1175422" cy="208431"/>
          </a:xfrm>
        </p:grpSpPr>
        <p:sp>
          <p:nvSpPr>
            <p:cNvPr id="6" name="Freeform 6"/>
            <p:cNvSpPr/>
            <p:nvPr/>
          </p:nvSpPr>
          <p:spPr>
            <a:xfrm>
              <a:off x="0" y="0"/>
              <a:ext cx="1175422" cy="208431"/>
            </a:xfrm>
            <a:custGeom>
              <a:avLst/>
              <a:gdLst/>
              <a:ahLst/>
              <a:cxnLst/>
              <a:rect l="l" t="t" r="r" b="b"/>
              <a:pathLst>
                <a:path w="1175422" h="208431">
                  <a:moveTo>
                    <a:pt x="104215" y="0"/>
                  </a:moveTo>
                  <a:lnTo>
                    <a:pt x="1071206" y="0"/>
                  </a:lnTo>
                  <a:cubicBezTo>
                    <a:pt x="1128763" y="0"/>
                    <a:pt x="1175422" y="46659"/>
                    <a:pt x="1175422" y="104215"/>
                  </a:cubicBezTo>
                  <a:lnTo>
                    <a:pt x="1175422" y="104215"/>
                  </a:lnTo>
                  <a:cubicBezTo>
                    <a:pt x="1175422" y="161772"/>
                    <a:pt x="1128763" y="208431"/>
                    <a:pt x="1071206"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w="19050" cap="rnd">
              <a:solidFill>
                <a:srgbClr val="FFFFFF"/>
              </a:solidFill>
              <a:prstDash val="solid"/>
              <a:round/>
            </a:ln>
          </p:spPr>
          <p:txBody>
            <a:bodyPr/>
            <a:lstStyle/>
            <a:p>
              <a:endParaRPr lang="en-US"/>
            </a:p>
          </p:txBody>
        </p:sp>
        <p:sp>
          <p:nvSpPr>
            <p:cNvPr id="7" name="TextBox 7"/>
            <p:cNvSpPr txBox="1"/>
            <p:nvPr/>
          </p:nvSpPr>
          <p:spPr>
            <a:xfrm>
              <a:off x="0" y="-66675"/>
              <a:ext cx="1175422" cy="275106"/>
            </a:xfrm>
            <a:prstGeom prst="rect">
              <a:avLst/>
            </a:prstGeom>
          </p:spPr>
          <p:txBody>
            <a:bodyPr lIns="50800" tIns="50800" rIns="50800" bIns="50800" rtlCol="0" anchor="ctr"/>
            <a:lstStyle/>
            <a:p>
              <a:pPr algn="ctr">
                <a:lnSpc>
                  <a:spcPts val="4200"/>
                </a:lnSpc>
              </a:pPr>
              <a:r>
                <a:rPr lang="en-US" sz="3000">
                  <a:solidFill>
                    <a:srgbClr val="FFFFFF"/>
                  </a:solidFill>
                  <a:latin typeface="DM Sans"/>
                  <a:ea typeface="DM Sans"/>
                  <a:cs typeface="DM Sans"/>
                  <a:sym typeface="DM Sans"/>
                </a:rPr>
                <a:t>Results</a:t>
              </a:r>
            </a:p>
          </p:txBody>
        </p:sp>
      </p:grpSp>
      <p:sp>
        <p:nvSpPr>
          <p:cNvPr id="8" name="Freeform 8"/>
          <p:cNvSpPr/>
          <p:nvPr/>
        </p:nvSpPr>
        <p:spPr>
          <a:xfrm flipV="1">
            <a:off x="0" y="0"/>
            <a:ext cx="6695902" cy="10287000"/>
          </a:xfrm>
          <a:custGeom>
            <a:avLst/>
            <a:gdLst/>
            <a:ahLst/>
            <a:cxnLst/>
            <a:rect l="l" t="t" r="r" b="b"/>
            <a:pathLst>
              <a:path w="6695902" h="10287000">
                <a:moveTo>
                  <a:pt x="0" y="10287000"/>
                </a:moveTo>
                <a:lnTo>
                  <a:pt x="6695902" y="10287000"/>
                </a:lnTo>
                <a:lnTo>
                  <a:pt x="6695902" y="0"/>
                </a:lnTo>
                <a:lnTo>
                  <a:pt x="0" y="0"/>
                </a:lnTo>
                <a:lnTo>
                  <a:pt x="0" y="1028700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p:cNvSpPr txBox="1"/>
          <p:nvPr/>
        </p:nvSpPr>
        <p:spPr>
          <a:xfrm>
            <a:off x="1161877" y="2993162"/>
            <a:ext cx="5534025" cy="2369828"/>
          </a:xfrm>
          <a:prstGeom prst="rect">
            <a:avLst/>
          </a:prstGeom>
        </p:spPr>
        <p:txBody>
          <a:bodyPr lIns="0" tIns="0" rIns="0" bIns="0" rtlCol="0" anchor="t">
            <a:spAutoFit/>
          </a:bodyPr>
          <a:lstStyle/>
          <a:p>
            <a:pPr algn="l">
              <a:lnSpc>
                <a:spcPts val="6195"/>
              </a:lnSpc>
            </a:pPr>
            <a:r>
              <a:rPr lang="en-US" sz="5900">
                <a:solidFill>
                  <a:srgbClr val="FFFFFF"/>
                </a:solidFill>
                <a:latin typeface="DM Sans"/>
                <a:ea typeface="DM Sans"/>
                <a:cs typeface="DM Sans"/>
                <a:sym typeface="DM Sans"/>
              </a:rPr>
              <a:t>Physicians </a:t>
            </a:r>
          </a:p>
          <a:p>
            <a:pPr algn="l">
              <a:lnSpc>
                <a:spcPts val="6195"/>
              </a:lnSpc>
            </a:pPr>
            <a:r>
              <a:rPr lang="en-US" sz="5900">
                <a:solidFill>
                  <a:srgbClr val="FFFFFF"/>
                </a:solidFill>
                <a:latin typeface="DM Sans"/>
                <a:ea typeface="DM Sans"/>
                <a:cs typeface="DM Sans"/>
                <a:sym typeface="DM Sans"/>
              </a:rPr>
              <a:t>Vs AI Chatbots: </a:t>
            </a:r>
          </a:p>
          <a:p>
            <a:pPr algn="l">
              <a:lnSpc>
                <a:spcPts val="6195"/>
              </a:lnSpc>
            </a:pPr>
            <a:r>
              <a:rPr lang="en-US" sz="5900">
                <a:solidFill>
                  <a:srgbClr val="FFFFFF"/>
                </a:solidFill>
                <a:latin typeface="DM Sans"/>
                <a:ea typeface="DM Sans"/>
                <a:cs typeface="DM Sans"/>
                <a:sym typeface="DM Sans"/>
              </a:rPr>
              <a:t>A Case Study</a:t>
            </a:r>
          </a:p>
        </p:txBody>
      </p:sp>
      <p:sp>
        <p:nvSpPr>
          <p:cNvPr id="10" name="TextBox 10"/>
          <p:cNvSpPr txBox="1"/>
          <p:nvPr/>
        </p:nvSpPr>
        <p:spPr>
          <a:xfrm>
            <a:off x="8211204" y="1758136"/>
            <a:ext cx="8532874" cy="2957830"/>
          </a:xfrm>
          <a:prstGeom prst="rect">
            <a:avLst/>
          </a:prstGeom>
        </p:spPr>
        <p:txBody>
          <a:bodyPr lIns="0" tIns="0" rIns="0" bIns="0" rtlCol="0" anchor="t">
            <a:spAutoFit/>
          </a:bodyPr>
          <a:lstStyle/>
          <a:p>
            <a:pPr marL="604519" lvl="1" indent="-302260" algn="l">
              <a:lnSpc>
                <a:spcPts val="3919"/>
              </a:lnSpc>
              <a:buFont typeface="Arial"/>
              <a:buChar char="•"/>
            </a:pPr>
            <a:r>
              <a:rPr lang="en-US" sz="2799" dirty="0">
                <a:solidFill>
                  <a:srgbClr val="FFFFFF"/>
                </a:solidFill>
                <a:latin typeface="DM Sans"/>
                <a:ea typeface="DM Sans"/>
                <a:cs typeface="DM Sans"/>
                <a:sym typeface="DM Sans"/>
              </a:rPr>
              <a:t>Asked the question: Can AI Chatbots potentially aid in creating answers to the patients' questions by drafting responses that could be reviewed by clinicians</a:t>
            </a:r>
          </a:p>
          <a:p>
            <a:pPr marL="604519" lvl="1" indent="-302260" algn="l">
              <a:lnSpc>
                <a:spcPts val="3919"/>
              </a:lnSpc>
              <a:buFont typeface="Arial"/>
              <a:buChar char="•"/>
            </a:pPr>
            <a:r>
              <a:rPr lang="en-US" sz="2799" dirty="0">
                <a:solidFill>
                  <a:srgbClr val="FFFFFF"/>
                </a:solidFill>
                <a:latin typeface="DM Sans"/>
                <a:ea typeface="DM Sans"/>
                <a:cs typeface="DM Sans"/>
                <a:sym typeface="DM Sans"/>
              </a:rPr>
              <a:t>Chatbots (Using ChatGPT) &amp; physicians crafted responses then reviewers evaluated them</a:t>
            </a:r>
          </a:p>
        </p:txBody>
      </p:sp>
      <p:sp>
        <p:nvSpPr>
          <p:cNvPr id="11" name="TextBox 11"/>
          <p:cNvSpPr txBox="1"/>
          <p:nvPr/>
        </p:nvSpPr>
        <p:spPr>
          <a:xfrm>
            <a:off x="8263940" y="6080853"/>
            <a:ext cx="8480137" cy="2957830"/>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FFFFFF"/>
                </a:solidFill>
                <a:latin typeface="DM Sans"/>
                <a:ea typeface="DM Sans"/>
                <a:cs typeface="DM Sans"/>
                <a:sym typeface="DM Sans"/>
              </a:rPr>
              <a:t>78.6% of the evaluators prefered chatbot responses above physician responses. </a:t>
            </a:r>
          </a:p>
          <a:p>
            <a:pPr marL="1209039" lvl="2" indent="-403013" algn="l">
              <a:lnSpc>
                <a:spcPts val="3919"/>
              </a:lnSpc>
              <a:buFont typeface="Arial"/>
              <a:buChar char="⚬"/>
            </a:pPr>
            <a:r>
              <a:rPr lang="en-US" sz="2799">
                <a:solidFill>
                  <a:srgbClr val="FFFFFF"/>
                </a:solidFill>
                <a:latin typeface="DM Sans"/>
                <a:ea typeface="DM Sans"/>
                <a:cs typeface="DM Sans"/>
                <a:sym typeface="DM Sans"/>
              </a:rPr>
              <a:t>Chatbot responses were longer and higher quality</a:t>
            </a:r>
          </a:p>
          <a:p>
            <a:pPr marL="1209039" lvl="2" indent="-403013" algn="l">
              <a:lnSpc>
                <a:spcPts val="3919"/>
              </a:lnSpc>
              <a:buFont typeface="Arial"/>
              <a:buChar char="⚬"/>
            </a:pPr>
            <a:r>
              <a:rPr lang="en-US" sz="2799">
                <a:solidFill>
                  <a:srgbClr val="FFFFFF"/>
                </a:solidFill>
                <a:latin typeface="DM Sans"/>
                <a:ea typeface="DM Sans"/>
                <a:cs typeface="DM Sans"/>
                <a:sym typeface="DM Sans"/>
              </a:rPr>
              <a:t>Chatbot responses were also rated more empathetic than physician responses</a:t>
            </a:r>
          </a:p>
        </p:txBody>
      </p:sp>
      <p:sp>
        <p:nvSpPr>
          <p:cNvPr id="12" name="TextBox 12"/>
          <p:cNvSpPr txBox="1"/>
          <p:nvPr/>
        </p:nvSpPr>
        <p:spPr>
          <a:xfrm>
            <a:off x="1028700" y="5305840"/>
            <a:ext cx="5667202" cy="3453130"/>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FFFFFF"/>
                </a:solidFill>
                <a:latin typeface="DM Sans"/>
                <a:ea typeface="DM Sans"/>
                <a:cs typeface="DM Sans"/>
                <a:sym typeface="DM Sans"/>
              </a:rPr>
              <a:t>Comparing Physician and Artficial Intellegence Chatbot Responses to Patient Questions Posted to a Public Social Media Forum (JAMA Internal Medicine, 183(6), 589-596), 2023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5234A9">
                <a:alpha val="100000"/>
              </a:srgbClr>
            </a:gs>
            <a:gs pos="100000">
              <a:srgbClr val="400AD4">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AutoShape 2"/>
          <p:cNvSpPr/>
          <p:nvPr/>
        </p:nvSpPr>
        <p:spPr>
          <a:xfrm flipV="1">
            <a:off x="-15952" y="5281384"/>
            <a:ext cx="18303952" cy="3551"/>
          </a:xfrm>
          <a:prstGeom prst="line">
            <a:avLst/>
          </a:prstGeom>
          <a:ln w="38100" cap="flat">
            <a:solidFill>
              <a:srgbClr val="9B6AFF"/>
            </a:solidFill>
            <a:prstDash val="solid"/>
            <a:headEnd type="none" w="sm" len="sm"/>
            <a:tailEnd type="none" w="sm" len="sm"/>
          </a:ln>
        </p:spPr>
        <p:txBody>
          <a:bodyPr/>
          <a:lstStyle/>
          <a:p>
            <a:endParaRPr lang="en-US"/>
          </a:p>
        </p:txBody>
      </p:sp>
      <p:grpSp>
        <p:nvGrpSpPr>
          <p:cNvPr id="3" name="Group 3"/>
          <p:cNvGrpSpPr/>
          <p:nvPr/>
        </p:nvGrpSpPr>
        <p:grpSpPr>
          <a:xfrm>
            <a:off x="1984489" y="4797261"/>
            <a:ext cx="838723" cy="838723"/>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B6AFF"/>
            </a:solidFill>
          </p:spPr>
          <p:txBody>
            <a:bodyPr/>
            <a:lstStyle/>
            <a:p>
              <a:endParaRPr lang="en-US"/>
            </a:p>
          </p:txBody>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520"/>
                </a:lnSpc>
              </a:pPr>
              <a:endParaRPr/>
            </a:p>
          </p:txBody>
        </p:sp>
      </p:grpSp>
      <p:grpSp>
        <p:nvGrpSpPr>
          <p:cNvPr id="6" name="Group 6"/>
          <p:cNvGrpSpPr/>
          <p:nvPr/>
        </p:nvGrpSpPr>
        <p:grpSpPr>
          <a:xfrm>
            <a:off x="1128900" y="3756452"/>
            <a:ext cx="2549901" cy="791385"/>
            <a:chOff x="0" y="0"/>
            <a:chExt cx="671579" cy="208431"/>
          </a:xfrm>
        </p:grpSpPr>
        <p:sp>
          <p:nvSpPr>
            <p:cNvPr id="7" name="Freeform 7"/>
            <p:cNvSpPr/>
            <p:nvPr/>
          </p:nvSpPr>
          <p:spPr>
            <a:xfrm>
              <a:off x="0" y="0"/>
              <a:ext cx="671579" cy="208431"/>
            </a:xfrm>
            <a:custGeom>
              <a:avLst/>
              <a:gdLst/>
              <a:ahLst/>
              <a:cxnLst/>
              <a:rect l="l" t="t" r="r" b="b"/>
              <a:pathLst>
                <a:path w="671579" h="208431">
                  <a:moveTo>
                    <a:pt x="104215" y="0"/>
                  </a:moveTo>
                  <a:lnTo>
                    <a:pt x="567364" y="0"/>
                  </a:lnTo>
                  <a:cubicBezTo>
                    <a:pt x="595003" y="0"/>
                    <a:pt x="621511" y="10980"/>
                    <a:pt x="641055" y="30524"/>
                  </a:cubicBezTo>
                  <a:cubicBezTo>
                    <a:pt x="660599" y="50068"/>
                    <a:pt x="671579" y="76576"/>
                    <a:pt x="671579" y="104215"/>
                  </a:cubicBezTo>
                  <a:lnTo>
                    <a:pt x="671579" y="104215"/>
                  </a:lnTo>
                  <a:cubicBezTo>
                    <a:pt x="671579" y="161772"/>
                    <a:pt x="624920" y="208431"/>
                    <a:pt x="567364"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w="19050" cap="rnd">
              <a:solidFill>
                <a:srgbClr val="FFFFFF"/>
              </a:solidFill>
              <a:prstDash val="solid"/>
              <a:round/>
            </a:ln>
          </p:spPr>
          <p:txBody>
            <a:bodyPr/>
            <a:lstStyle/>
            <a:p>
              <a:endParaRPr lang="en-US"/>
            </a:p>
          </p:txBody>
        </p:sp>
        <p:sp>
          <p:nvSpPr>
            <p:cNvPr id="8" name="TextBox 8"/>
            <p:cNvSpPr txBox="1"/>
            <p:nvPr/>
          </p:nvSpPr>
          <p:spPr>
            <a:xfrm>
              <a:off x="0" y="-66675"/>
              <a:ext cx="671579" cy="275106"/>
            </a:xfrm>
            <a:prstGeom prst="rect">
              <a:avLst/>
            </a:prstGeom>
          </p:spPr>
          <p:txBody>
            <a:bodyPr lIns="50800" tIns="50800" rIns="50800" bIns="50800" rtlCol="0" anchor="ctr"/>
            <a:lstStyle/>
            <a:p>
              <a:pPr algn="ctr">
                <a:lnSpc>
                  <a:spcPts val="4200"/>
                </a:lnSpc>
              </a:pPr>
              <a:r>
                <a:rPr lang="en-US" sz="3000">
                  <a:solidFill>
                    <a:srgbClr val="FFFFFF"/>
                  </a:solidFill>
                  <a:latin typeface="DM Sans"/>
                  <a:ea typeface="DM Sans"/>
                  <a:cs typeface="DM Sans"/>
                  <a:sym typeface="DM Sans"/>
                </a:rPr>
                <a:t>Transparency</a:t>
              </a:r>
            </a:p>
          </p:txBody>
        </p:sp>
      </p:grpSp>
      <p:grpSp>
        <p:nvGrpSpPr>
          <p:cNvPr id="9" name="Group 9"/>
          <p:cNvGrpSpPr/>
          <p:nvPr/>
        </p:nvGrpSpPr>
        <p:grpSpPr>
          <a:xfrm>
            <a:off x="6481191" y="4819862"/>
            <a:ext cx="838723" cy="838723"/>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B6AFF"/>
            </a:solidFill>
          </p:spPr>
          <p:txBody>
            <a:bodyPr/>
            <a:lstStyle/>
            <a:p>
              <a:endParaRPr lang="en-US"/>
            </a:p>
          </p:txBody>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520"/>
                </a:lnSpc>
              </a:pPr>
              <a:endParaRPr/>
            </a:p>
          </p:txBody>
        </p:sp>
      </p:grpSp>
      <p:grpSp>
        <p:nvGrpSpPr>
          <p:cNvPr id="12" name="Group 12"/>
          <p:cNvGrpSpPr/>
          <p:nvPr/>
        </p:nvGrpSpPr>
        <p:grpSpPr>
          <a:xfrm>
            <a:off x="5424637" y="3756452"/>
            <a:ext cx="2951830" cy="791385"/>
            <a:chOff x="0" y="0"/>
            <a:chExt cx="777437" cy="208431"/>
          </a:xfrm>
        </p:grpSpPr>
        <p:sp>
          <p:nvSpPr>
            <p:cNvPr id="13" name="Freeform 13"/>
            <p:cNvSpPr/>
            <p:nvPr/>
          </p:nvSpPr>
          <p:spPr>
            <a:xfrm>
              <a:off x="0" y="0"/>
              <a:ext cx="777437" cy="208431"/>
            </a:xfrm>
            <a:custGeom>
              <a:avLst/>
              <a:gdLst/>
              <a:ahLst/>
              <a:cxnLst/>
              <a:rect l="l" t="t" r="r" b="b"/>
              <a:pathLst>
                <a:path w="777437" h="208431">
                  <a:moveTo>
                    <a:pt x="104215" y="0"/>
                  </a:moveTo>
                  <a:lnTo>
                    <a:pt x="673221" y="0"/>
                  </a:lnTo>
                  <a:cubicBezTo>
                    <a:pt x="730778" y="0"/>
                    <a:pt x="777437" y="46659"/>
                    <a:pt x="777437" y="104215"/>
                  </a:cubicBezTo>
                  <a:lnTo>
                    <a:pt x="777437" y="104215"/>
                  </a:lnTo>
                  <a:cubicBezTo>
                    <a:pt x="777437" y="161772"/>
                    <a:pt x="730778" y="208431"/>
                    <a:pt x="673221"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w="19050" cap="rnd">
              <a:solidFill>
                <a:srgbClr val="FFFFFF"/>
              </a:solidFill>
              <a:prstDash val="solid"/>
              <a:round/>
            </a:ln>
          </p:spPr>
          <p:txBody>
            <a:bodyPr/>
            <a:lstStyle/>
            <a:p>
              <a:endParaRPr lang="en-US"/>
            </a:p>
          </p:txBody>
        </p:sp>
        <p:sp>
          <p:nvSpPr>
            <p:cNvPr id="14" name="TextBox 14"/>
            <p:cNvSpPr txBox="1"/>
            <p:nvPr/>
          </p:nvSpPr>
          <p:spPr>
            <a:xfrm>
              <a:off x="0" y="-66675"/>
              <a:ext cx="777437" cy="275106"/>
            </a:xfrm>
            <a:prstGeom prst="rect">
              <a:avLst/>
            </a:prstGeom>
          </p:spPr>
          <p:txBody>
            <a:bodyPr lIns="50800" tIns="50800" rIns="50800" bIns="50800" rtlCol="0" anchor="ctr"/>
            <a:lstStyle/>
            <a:p>
              <a:pPr algn="ctr">
                <a:lnSpc>
                  <a:spcPts val="4200"/>
                </a:lnSpc>
              </a:pPr>
              <a:r>
                <a:rPr lang="en-US" sz="3000">
                  <a:solidFill>
                    <a:srgbClr val="FFFFFF"/>
                  </a:solidFill>
                  <a:latin typeface="DM Sans"/>
                  <a:ea typeface="DM Sans"/>
                  <a:cs typeface="DM Sans"/>
                  <a:sym typeface="DM Sans"/>
                </a:rPr>
                <a:t>Accountability</a:t>
              </a:r>
            </a:p>
          </p:txBody>
        </p:sp>
      </p:grpSp>
      <p:grpSp>
        <p:nvGrpSpPr>
          <p:cNvPr id="15" name="Group 15"/>
          <p:cNvGrpSpPr/>
          <p:nvPr/>
        </p:nvGrpSpPr>
        <p:grpSpPr>
          <a:xfrm>
            <a:off x="10977892" y="4842464"/>
            <a:ext cx="838723" cy="838723"/>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B6AFF"/>
            </a:solidFill>
          </p:spPr>
          <p:txBody>
            <a:bodyPr/>
            <a:lstStyle/>
            <a:p>
              <a:endParaRPr lang="en-US"/>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520"/>
                </a:lnSpc>
              </a:pPr>
              <a:endParaRPr/>
            </a:p>
          </p:txBody>
        </p:sp>
      </p:grpSp>
      <p:grpSp>
        <p:nvGrpSpPr>
          <p:cNvPr id="18" name="Group 18"/>
          <p:cNvGrpSpPr/>
          <p:nvPr/>
        </p:nvGrpSpPr>
        <p:grpSpPr>
          <a:xfrm>
            <a:off x="9753600" y="3756452"/>
            <a:ext cx="3264084" cy="791385"/>
            <a:chOff x="0" y="0"/>
            <a:chExt cx="859676" cy="208431"/>
          </a:xfrm>
        </p:grpSpPr>
        <p:sp>
          <p:nvSpPr>
            <p:cNvPr id="19" name="Freeform 19"/>
            <p:cNvSpPr/>
            <p:nvPr/>
          </p:nvSpPr>
          <p:spPr>
            <a:xfrm>
              <a:off x="0" y="0"/>
              <a:ext cx="859676" cy="208431"/>
            </a:xfrm>
            <a:custGeom>
              <a:avLst/>
              <a:gdLst/>
              <a:ahLst/>
              <a:cxnLst/>
              <a:rect l="l" t="t" r="r" b="b"/>
              <a:pathLst>
                <a:path w="859676" h="208431">
                  <a:moveTo>
                    <a:pt x="104215" y="0"/>
                  </a:moveTo>
                  <a:lnTo>
                    <a:pt x="755461" y="0"/>
                  </a:lnTo>
                  <a:cubicBezTo>
                    <a:pt x="813018" y="0"/>
                    <a:pt x="859676" y="46659"/>
                    <a:pt x="859676" y="104215"/>
                  </a:cubicBezTo>
                  <a:lnTo>
                    <a:pt x="859676" y="104215"/>
                  </a:lnTo>
                  <a:cubicBezTo>
                    <a:pt x="859676" y="161772"/>
                    <a:pt x="813018" y="208431"/>
                    <a:pt x="755461"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w="19050" cap="rnd">
              <a:solidFill>
                <a:srgbClr val="FFFFFF"/>
              </a:solidFill>
              <a:prstDash val="solid"/>
              <a:round/>
            </a:ln>
          </p:spPr>
          <p:txBody>
            <a:bodyPr/>
            <a:lstStyle/>
            <a:p>
              <a:endParaRPr lang="en-US"/>
            </a:p>
          </p:txBody>
        </p:sp>
        <p:sp>
          <p:nvSpPr>
            <p:cNvPr id="20" name="TextBox 20"/>
            <p:cNvSpPr txBox="1"/>
            <p:nvPr/>
          </p:nvSpPr>
          <p:spPr>
            <a:xfrm>
              <a:off x="0" y="-66675"/>
              <a:ext cx="859676" cy="275106"/>
            </a:xfrm>
            <a:prstGeom prst="rect">
              <a:avLst/>
            </a:prstGeom>
          </p:spPr>
          <p:txBody>
            <a:bodyPr lIns="50800" tIns="50800" rIns="50800" bIns="50800" rtlCol="0" anchor="ctr"/>
            <a:lstStyle/>
            <a:p>
              <a:pPr algn="ctr">
                <a:lnSpc>
                  <a:spcPts val="4200"/>
                </a:lnSpc>
              </a:pPr>
              <a:r>
                <a:rPr lang="en-US" sz="3000">
                  <a:solidFill>
                    <a:srgbClr val="FFFFFF"/>
                  </a:solidFill>
                  <a:latin typeface="DM Sans"/>
                  <a:ea typeface="DM Sans"/>
                  <a:cs typeface="DM Sans"/>
                  <a:sym typeface="DM Sans"/>
                </a:rPr>
                <a:t>Bias Mitigation</a:t>
              </a:r>
            </a:p>
          </p:txBody>
        </p:sp>
      </p:grpSp>
      <p:grpSp>
        <p:nvGrpSpPr>
          <p:cNvPr id="21" name="Group 21"/>
          <p:cNvGrpSpPr/>
          <p:nvPr/>
        </p:nvGrpSpPr>
        <p:grpSpPr>
          <a:xfrm>
            <a:off x="15474594" y="4865065"/>
            <a:ext cx="838723" cy="838723"/>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B6AFF"/>
            </a:solidFill>
          </p:spPr>
          <p:txBody>
            <a:bodyPr/>
            <a:lstStyle/>
            <a:p>
              <a:endParaRPr lang="en-US"/>
            </a:p>
          </p:txBody>
        </p:sp>
        <p:sp>
          <p:nvSpPr>
            <p:cNvPr id="23" name="TextBox 23"/>
            <p:cNvSpPr txBox="1"/>
            <p:nvPr/>
          </p:nvSpPr>
          <p:spPr>
            <a:xfrm>
              <a:off x="76200" y="38100"/>
              <a:ext cx="660400" cy="698500"/>
            </a:xfrm>
            <a:prstGeom prst="rect">
              <a:avLst/>
            </a:prstGeom>
          </p:spPr>
          <p:txBody>
            <a:bodyPr lIns="50800" tIns="50800" rIns="50800" bIns="50800" rtlCol="0" anchor="ctr"/>
            <a:lstStyle/>
            <a:p>
              <a:pPr algn="ctr">
                <a:lnSpc>
                  <a:spcPts val="2520"/>
                </a:lnSpc>
              </a:pPr>
              <a:endParaRPr/>
            </a:p>
          </p:txBody>
        </p:sp>
      </p:grpSp>
      <p:grpSp>
        <p:nvGrpSpPr>
          <p:cNvPr id="24" name="Group 24"/>
          <p:cNvGrpSpPr/>
          <p:nvPr/>
        </p:nvGrpSpPr>
        <p:grpSpPr>
          <a:xfrm>
            <a:off x="14273525" y="3640652"/>
            <a:ext cx="3284639" cy="1022985"/>
            <a:chOff x="0" y="0"/>
            <a:chExt cx="865090" cy="269428"/>
          </a:xfrm>
        </p:grpSpPr>
        <p:sp>
          <p:nvSpPr>
            <p:cNvPr id="25" name="Freeform 25"/>
            <p:cNvSpPr/>
            <p:nvPr/>
          </p:nvSpPr>
          <p:spPr>
            <a:xfrm>
              <a:off x="0" y="0"/>
              <a:ext cx="865090" cy="269428"/>
            </a:xfrm>
            <a:custGeom>
              <a:avLst/>
              <a:gdLst/>
              <a:ahLst/>
              <a:cxnLst/>
              <a:rect l="l" t="t" r="r" b="b"/>
              <a:pathLst>
                <a:path w="865090" h="269428">
                  <a:moveTo>
                    <a:pt x="134714" y="0"/>
                  </a:moveTo>
                  <a:lnTo>
                    <a:pt x="730376" y="0"/>
                  </a:lnTo>
                  <a:cubicBezTo>
                    <a:pt x="804777" y="0"/>
                    <a:pt x="865090" y="60314"/>
                    <a:pt x="865090" y="134714"/>
                  </a:cubicBezTo>
                  <a:lnTo>
                    <a:pt x="865090" y="134714"/>
                  </a:lnTo>
                  <a:cubicBezTo>
                    <a:pt x="865090" y="209115"/>
                    <a:pt x="804777" y="269428"/>
                    <a:pt x="730376" y="269428"/>
                  </a:cubicBezTo>
                  <a:lnTo>
                    <a:pt x="134714" y="269428"/>
                  </a:lnTo>
                  <a:cubicBezTo>
                    <a:pt x="60314" y="269428"/>
                    <a:pt x="0" y="209115"/>
                    <a:pt x="0" y="134714"/>
                  </a:cubicBezTo>
                  <a:lnTo>
                    <a:pt x="0" y="134714"/>
                  </a:lnTo>
                  <a:cubicBezTo>
                    <a:pt x="0" y="60314"/>
                    <a:pt x="60314" y="0"/>
                    <a:pt x="134714" y="0"/>
                  </a:cubicBezTo>
                  <a:close/>
                </a:path>
              </a:pathLst>
            </a:custGeom>
            <a:solidFill>
              <a:srgbClr val="000000">
                <a:alpha val="0"/>
              </a:srgbClr>
            </a:solidFill>
            <a:ln w="19050" cap="rnd">
              <a:solidFill>
                <a:srgbClr val="FFFFFF"/>
              </a:solidFill>
              <a:prstDash val="solid"/>
              <a:round/>
            </a:ln>
          </p:spPr>
          <p:txBody>
            <a:bodyPr/>
            <a:lstStyle/>
            <a:p>
              <a:endParaRPr lang="en-US"/>
            </a:p>
          </p:txBody>
        </p:sp>
        <p:sp>
          <p:nvSpPr>
            <p:cNvPr id="26" name="TextBox 26"/>
            <p:cNvSpPr txBox="1"/>
            <p:nvPr/>
          </p:nvSpPr>
          <p:spPr>
            <a:xfrm>
              <a:off x="0" y="-57150"/>
              <a:ext cx="865090" cy="326578"/>
            </a:xfrm>
            <a:prstGeom prst="rect">
              <a:avLst/>
            </a:prstGeom>
          </p:spPr>
          <p:txBody>
            <a:bodyPr lIns="50800" tIns="50800" rIns="50800" bIns="50800" rtlCol="0" anchor="ctr"/>
            <a:lstStyle/>
            <a:p>
              <a:pPr algn="ctr">
                <a:lnSpc>
                  <a:spcPts val="3500"/>
                </a:lnSpc>
              </a:pPr>
              <a:r>
                <a:rPr lang="en-US" sz="2500">
                  <a:solidFill>
                    <a:srgbClr val="FFFFFF"/>
                  </a:solidFill>
                  <a:latin typeface="DM Sans"/>
                  <a:ea typeface="DM Sans"/>
                  <a:cs typeface="DM Sans"/>
                  <a:sym typeface="DM Sans"/>
                </a:rPr>
                <a:t>Patient Atonomy and Trust</a:t>
              </a:r>
            </a:p>
          </p:txBody>
        </p:sp>
      </p:grpSp>
      <p:sp>
        <p:nvSpPr>
          <p:cNvPr id="27" name="TextBox 27"/>
          <p:cNvSpPr txBox="1"/>
          <p:nvPr/>
        </p:nvSpPr>
        <p:spPr>
          <a:xfrm>
            <a:off x="783420" y="5906235"/>
            <a:ext cx="3240861" cy="2613025"/>
          </a:xfrm>
          <a:prstGeom prst="rect">
            <a:avLst/>
          </a:prstGeom>
        </p:spPr>
        <p:txBody>
          <a:bodyPr lIns="0" tIns="0" rIns="0" bIns="0" rtlCol="0" anchor="t">
            <a:spAutoFit/>
          </a:bodyPr>
          <a:lstStyle/>
          <a:p>
            <a:pPr algn="ctr">
              <a:lnSpc>
                <a:spcPts val="3499"/>
              </a:lnSpc>
            </a:pPr>
            <a:r>
              <a:rPr lang="en-US" sz="2499">
                <a:solidFill>
                  <a:srgbClr val="FFFFFF"/>
                </a:solidFill>
                <a:latin typeface="DM Sans"/>
                <a:ea typeface="DM Sans"/>
                <a:cs typeface="DM Sans"/>
                <a:sym typeface="DM Sans"/>
              </a:rPr>
              <a:t>If people don’t understand how AI reaches conclusions, they won’t trust it. Worse, they will blindly trust it</a:t>
            </a:r>
          </a:p>
        </p:txBody>
      </p:sp>
      <p:sp>
        <p:nvSpPr>
          <p:cNvPr id="28" name="TextBox 28"/>
          <p:cNvSpPr txBox="1"/>
          <p:nvPr/>
        </p:nvSpPr>
        <p:spPr>
          <a:xfrm>
            <a:off x="5280122" y="5906235"/>
            <a:ext cx="3240861" cy="3489325"/>
          </a:xfrm>
          <a:prstGeom prst="rect">
            <a:avLst/>
          </a:prstGeom>
        </p:spPr>
        <p:txBody>
          <a:bodyPr lIns="0" tIns="0" rIns="0" bIns="0" rtlCol="0" anchor="t">
            <a:spAutoFit/>
          </a:bodyPr>
          <a:lstStyle/>
          <a:p>
            <a:pPr algn="ctr">
              <a:lnSpc>
                <a:spcPts val="3499"/>
              </a:lnSpc>
            </a:pPr>
            <a:r>
              <a:rPr lang="en-US" sz="2499">
                <a:solidFill>
                  <a:srgbClr val="FFFFFF"/>
                </a:solidFill>
                <a:latin typeface="DM Sans"/>
                <a:ea typeface="DM Sans"/>
                <a:cs typeface="DM Sans"/>
                <a:sym typeface="DM Sans"/>
              </a:rPr>
              <a:t>AI supports decisions, but it does not replace clinical judgement. Leadership must define who is responsible when things go wrong</a:t>
            </a:r>
          </a:p>
        </p:txBody>
      </p:sp>
      <p:sp>
        <p:nvSpPr>
          <p:cNvPr id="29" name="TextBox 29"/>
          <p:cNvSpPr txBox="1"/>
          <p:nvPr/>
        </p:nvSpPr>
        <p:spPr>
          <a:xfrm>
            <a:off x="9776823" y="5906235"/>
            <a:ext cx="3240861" cy="2613025"/>
          </a:xfrm>
          <a:prstGeom prst="rect">
            <a:avLst/>
          </a:prstGeom>
        </p:spPr>
        <p:txBody>
          <a:bodyPr lIns="0" tIns="0" rIns="0" bIns="0" rtlCol="0" anchor="t">
            <a:spAutoFit/>
          </a:bodyPr>
          <a:lstStyle/>
          <a:p>
            <a:pPr algn="ctr">
              <a:lnSpc>
                <a:spcPts val="3499"/>
              </a:lnSpc>
            </a:pPr>
            <a:r>
              <a:rPr lang="en-US" sz="2499">
                <a:solidFill>
                  <a:srgbClr val="FFFFFF"/>
                </a:solidFill>
                <a:latin typeface="DM Sans"/>
                <a:ea typeface="DM Sans"/>
                <a:cs typeface="DM Sans"/>
                <a:sym typeface="DM Sans"/>
              </a:rPr>
              <a:t>Data always carries bias. Our role is to recognize it and reduce harm through continuous testing and auditing</a:t>
            </a:r>
          </a:p>
        </p:txBody>
      </p:sp>
      <p:sp>
        <p:nvSpPr>
          <p:cNvPr id="30" name="TextBox 30"/>
          <p:cNvSpPr txBox="1"/>
          <p:nvPr/>
        </p:nvSpPr>
        <p:spPr>
          <a:xfrm>
            <a:off x="14273525" y="5906235"/>
            <a:ext cx="3240861" cy="2174875"/>
          </a:xfrm>
          <a:prstGeom prst="rect">
            <a:avLst/>
          </a:prstGeom>
        </p:spPr>
        <p:txBody>
          <a:bodyPr lIns="0" tIns="0" rIns="0" bIns="0" rtlCol="0" anchor="t">
            <a:spAutoFit/>
          </a:bodyPr>
          <a:lstStyle/>
          <a:p>
            <a:pPr algn="ctr">
              <a:lnSpc>
                <a:spcPts val="3499"/>
              </a:lnSpc>
            </a:pPr>
            <a:r>
              <a:rPr lang="en-US" sz="2499">
                <a:solidFill>
                  <a:srgbClr val="FFFFFF"/>
                </a:solidFill>
                <a:latin typeface="DM Sans"/>
                <a:ea typeface="DM Sans"/>
                <a:cs typeface="DM Sans"/>
                <a:sym typeface="DM Sans"/>
              </a:rPr>
              <a:t>AI should enhance, not replace, informed consent, shared decision making and patient dignity</a:t>
            </a:r>
          </a:p>
        </p:txBody>
      </p:sp>
      <p:sp>
        <p:nvSpPr>
          <p:cNvPr id="31" name="TextBox 31"/>
          <p:cNvSpPr txBox="1"/>
          <p:nvPr/>
        </p:nvSpPr>
        <p:spPr>
          <a:xfrm>
            <a:off x="2627124" y="647634"/>
            <a:ext cx="13033749" cy="1247775"/>
          </a:xfrm>
          <a:prstGeom prst="rect">
            <a:avLst/>
          </a:prstGeom>
        </p:spPr>
        <p:txBody>
          <a:bodyPr wrap="square" lIns="0" tIns="0" rIns="0" bIns="0" rtlCol="0" anchor="t">
            <a:spAutoFit/>
          </a:bodyPr>
          <a:lstStyle/>
          <a:p>
            <a:pPr algn="ctr">
              <a:lnSpc>
                <a:spcPts val="9450"/>
              </a:lnSpc>
            </a:pPr>
            <a:r>
              <a:rPr lang="en-US" sz="9000" dirty="0">
                <a:solidFill>
                  <a:srgbClr val="FFFFFF"/>
                </a:solidFill>
                <a:latin typeface="DM Sans"/>
                <a:ea typeface="DM Sans"/>
                <a:cs typeface="DM Sans"/>
                <a:sym typeface="DM Sans"/>
              </a:rPr>
              <a:t>The Ethical Imperative</a:t>
            </a:r>
          </a:p>
        </p:txBody>
      </p:sp>
      <p:sp>
        <p:nvSpPr>
          <p:cNvPr id="32" name="TextBox 32"/>
          <p:cNvSpPr txBox="1"/>
          <p:nvPr/>
        </p:nvSpPr>
        <p:spPr>
          <a:xfrm>
            <a:off x="5548831" y="2102535"/>
            <a:ext cx="7190333" cy="481330"/>
          </a:xfrm>
          <a:prstGeom prst="rect">
            <a:avLst/>
          </a:prstGeom>
        </p:spPr>
        <p:txBody>
          <a:bodyPr lIns="0" tIns="0" rIns="0" bIns="0" rtlCol="0" anchor="t">
            <a:spAutoFit/>
          </a:bodyPr>
          <a:lstStyle/>
          <a:p>
            <a:pPr algn="ctr">
              <a:lnSpc>
                <a:spcPts val="3919"/>
              </a:lnSpc>
              <a:spcBef>
                <a:spcPct val="0"/>
              </a:spcBef>
            </a:pPr>
            <a:r>
              <a:rPr lang="en-US" sz="2799" dirty="0">
                <a:solidFill>
                  <a:srgbClr val="BFA8EF"/>
                </a:solidFill>
                <a:latin typeface="DM Sans"/>
                <a:ea typeface="DM Sans"/>
                <a:cs typeface="DM Sans"/>
                <a:sym typeface="DM Sans"/>
              </a:rPr>
              <a:t>Every Move with AI Should Start With Ethics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5234A9">
                <a:alpha val="100000"/>
              </a:srgbClr>
            </a:gs>
            <a:gs pos="100000">
              <a:srgbClr val="400AD4">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extBox 2"/>
          <p:cNvSpPr txBox="1"/>
          <p:nvPr/>
        </p:nvSpPr>
        <p:spPr>
          <a:xfrm>
            <a:off x="1028700" y="2782931"/>
            <a:ext cx="5749984" cy="2447925"/>
          </a:xfrm>
          <a:prstGeom prst="rect">
            <a:avLst/>
          </a:prstGeom>
        </p:spPr>
        <p:txBody>
          <a:bodyPr lIns="0" tIns="0" rIns="0" bIns="0" rtlCol="0" anchor="t">
            <a:spAutoFit/>
          </a:bodyPr>
          <a:lstStyle/>
          <a:p>
            <a:pPr algn="l">
              <a:lnSpc>
                <a:spcPts val="9450"/>
              </a:lnSpc>
            </a:pPr>
            <a:r>
              <a:rPr lang="en-US" sz="9000">
                <a:solidFill>
                  <a:srgbClr val="FFFFFF"/>
                </a:solidFill>
                <a:latin typeface="DM Sans"/>
                <a:ea typeface="DM Sans"/>
                <a:cs typeface="DM Sans"/>
                <a:sym typeface="DM Sans"/>
              </a:rPr>
              <a:t>Failure vs Success</a:t>
            </a:r>
          </a:p>
        </p:txBody>
      </p:sp>
      <p:sp>
        <p:nvSpPr>
          <p:cNvPr id="3" name="TextBox 3"/>
          <p:cNvSpPr txBox="1"/>
          <p:nvPr/>
        </p:nvSpPr>
        <p:spPr>
          <a:xfrm>
            <a:off x="1028700" y="5086350"/>
            <a:ext cx="4543103" cy="1471930"/>
          </a:xfrm>
          <a:prstGeom prst="rect">
            <a:avLst/>
          </a:prstGeom>
        </p:spPr>
        <p:txBody>
          <a:bodyPr lIns="0" tIns="0" rIns="0" bIns="0" rtlCol="0" anchor="t">
            <a:spAutoFit/>
          </a:bodyPr>
          <a:lstStyle/>
          <a:p>
            <a:pPr algn="l">
              <a:lnSpc>
                <a:spcPts val="3919"/>
              </a:lnSpc>
              <a:spcBef>
                <a:spcPct val="0"/>
              </a:spcBef>
            </a:pPr>
            <a:r>
              <a:rPr lang="en-US" sz="2799">
                <a:solidFill>
                  <a:srgbClr val="BFA8EF"/>
                </a:solidFill>
                <a:latin typeface="DM Sans"/>
                <a:ea typeface="DM Sans"/>
                <a:cs typeface="DM Sans"/>
                <a:sym typeface="DM Sans"/>
              </a:rPr>
              <a:t>Just because it works, does not mean that it follows ethical principles</a:t>
            </a:r>
          </a:p>
        </p:txBody>
      </p:sp>
      <p:sp>
        <p:nvSpPr>
          <p:cNvPr id="4" name="TextBox 4"/>
          <p:cNvSpPr txBox="1"/>
          <p:nvPr/>
        </p:nvSpPr>
        <p:spPr>
          <a:xfrm>
            <a:off x="7931285" y="373041"/>
            <a:ext cx="7458968" cy="419100"/>
          </a:xfrm>
          <a:prstGeom prst="rect">
            <a:avLst/>
          </a:prstGeom>
        </p:spPr>
        <p:txBody>
          <a:bodyPr lIns="0" tIns="0" rIns="0" bIns="0" rtlCol="0" anchor="t">
            <a:spAutoFit/>
          </a:bodyPr>
          <a:lstStyle/>
          <a:p>
            <a:pPr algn="l">
              <a:lnSpc>
                <a:spcPts val="3150"/>
              </a:lnSpc>
            </a:pPr>
            <a:r>
              <a:rPr lang="en-US" sz="3000" b="1">
                <a:solidFill>
                  <a:srgbClr val="FFFFFF"/>
                </a:solidFill>
                <a:latin typeface="DM Sans Bold"/>
                <a:ea typeface="DM Sans Bold"/>
                <a:cs typeface="DM Sans Bold"/>
                <a:sym typeface="DM Sans Bold"/>
              </a:rPr>
              <a:t>Failure: Population Health Risk Algorithm</a:t>
            </a:r>
          </a:p>
        </p:txBody>
      </p:sp>
      <p:sp>
        <p:nvSpPr>
          <p:cNvPr id="5" name="TextBox 5"/>
          <p:cNvSpPr txBox="1"/>
          <p:nvPr/>
        </p:nvSpPr>
        <p:spPr>
          <a:xfrm>
            <a:off x="7931285" y="922381"/>
            <a:ext cx="9457500" cy="9185275"/>
          </a:xfrm>
          <a:prstGeom prst="rect">
            <a:avLst/>
          </a:prstGeom>
        </p:spPr>
        <p:txBody>
          <a:bodyPr lIns="0" tIns="0" rIns="0" bIns="0" rtlCol="0" anchor="t">
            <a:spAutoFit/>
          </a:bodyPr>
          <a:lstStyle/>
          <a:p>
            <a:pPr algn="l">
              <a:lnSpc>
                <a:spcPts val="3499"/>
              </a:lnSpc>
            </a:pPr>
            <a:r>
              <a:rPr lang="en-US" sz="2499" b="1">
                <a:solidFill>
                  <a:srgbClr val="FFFFFF"/>
                </a:solidFill>
                <a:latin typeface="DM Sans Bold"/>
                <a:ea typeface="DM Sans Bold"/>
                <a:cs typeface="DM Sans Bold"/>
                <a:sym typeface="DM Sans Bold"/>
              </a:rPr>
              <a:t>What Happened:</a:t>
            </a:r>
          </a:p>
          <a:p>
            <a:pPr marL="539749" lvl="1" indent="-269875" algn="l">
              <a:lnSpc>
                <a:spcPts val="3499"/>
              </a:lnSpc>
              <a:buFont typeface="Arial"/>
              <a:buChar char="•"/>
            </a:pPr>
            <a:r>
              <a:rPr lang="en-US" sz="2499">
                <a:solidFill>
                  <a:srgbClr val="FFFFFF"/>
                </a:solidFill>
                <a:latin typeface="DM Sans"/>
                <a:ea typeface="DM Sans"/>
                <a:cs typeface="DM Sans"/>
                <a:sym typeface="DM Sans"/>
              </a:rPr>
              <a:t>Algorithm used future healthcare cost as a proxy for patient need</a:t>
            </a:r>
          </a:p>
          <a:p>
            <a:pPr algn="l">
              <a:lnSpc>
                <a:spcPts val="3499"/>
              </a:lnSpc>
            </a:pPr>
            <a:r>
              <a:rPr lang="en-US" sz="2499" b="1">
                <a:solidFill>
                  <a:srgbClr val="FFFFFF"/>
                </a:solidFill>
                <a:latin typeface="DM Sans Bold"/>
                <a:ea typeface="DM Sans Bold"/>
                <a:cs typeface="DM Sans Bold"/>
                <a:sym typeface="DM Sans Bold"/>
              </a:rPr>
              <a:t>Outcome:</a:t>
            </a:r>
          </a:p>
          <a:p>
            <a:pPr marL="539749" lvl="1" indent="-269875" algn="l">
              <a:lnSpc>
                <a:spcPts val="3499"/>
              </a:lnSpc>
              <a:buFont typeface="Arial"/>
              <a:buChar char="•"/>
            </a:pPr>
            <a:r>
              <a:rPr lang="en-US" sz="2499">
                <a:solidFill>
                  <a:srgbClr val="FFFFFF"/>
                </a:solidFill>
                <a:latin typeface="DM Sans"/>
                <a:ea typeface="DM Sans"/>
                <a:cs typeface="DM Sans"/>
                <a:sym typeface="DM Sans"/>
              </a:rPr>
              <a:t>At the same risk score, black patients were significantly sicker than white patients</a:t>
            </a:r>
          </a:p>
          <a:p>
            <a:pPr marL="1079499" lvl="2" indent="-359833" algn="l">
              <a:lnSpc>
                <a:spcPts val="3499"/>
              </a:lnSpc>
              <a:buFont typeface="Arial"/>
              <a:buChar char="⚬"/>
            </a:pPr>
            <a:r>
              <a:rPr lang="en-US" sz="2499">
                <a:solidFill>
                  <a:srgbClr val="FFFFFF"/>
                </a:solidFill>
                <a:latin typeface="DM Sans"/>
                <a:ea typeface="DM Sans"/>
                <a:cs typeface="DM Sans"/>
                <a:sym typeface="DM Sans"/>
              </a:rPr>
              <a:t>The algorithm only flagged</a:t>
            </a:r>
            <a:r>
              <a:rPr lang="en-US" sz="2499" b="1">
                <a:solidFill>
                  <a:srgbClr val="FFFFFF"/>
                </a:solidFill>
                <a:latin typeface="DM Sans Bold"/>
                <a:ea typeface="DM Sans Bold"/>
                <a:cs typeface="DM Sans Bold"/>
                <a:sym typeface="DM Sans Bold"/>
              </a:rPr>
              <a:t> 17.7%</a:t>
            </a:r>
            <a:r>
              <a:rPr lang="en-US" sz="2499">
                <a:solidFill>
                  <a:srgbClr val="FFFFFF"/>
                </a:solidFill>
                <a:latin typeface="DM Sans"/>
                <a:ea typeface="DM Sans"/>
                <a:cs typeface="DM Sans"/>
                <a:sym typeface="DM Sans"/>
              </a:rPr>
              <a:t> of high-need black patients, vs </a:t>
            </a:r>
            <a:r>
              <a:rPr lang="en-US" sz="2499" b="1">
                <a:solidFill>
                  <a:srgbClr val="FFFFFF"/>
                </a:solidFill>
                <a:latin typeface="DM Sans Bold"/>
                <a:ea typeface="DM Sans Bold"/>
                <a:cs typeface="DM Sans Bold"/>
                <a:sym typeface="DM Sans Bold"/>
              </a:rPr>
              <a:t>46.6</a:t>
            </a:r>
            <a:r>
              <a:rPr lang="en-US" sz="2499">
                <a:solidFill>
                  <a:srgbClr val="FFFFFF"/>
                </a:solidFill>
                <a:latin typeface="DM Sans"/>
                <a:ea typeface="DM Sans"/>
                <a:cs typeface="DM Sans"/>
                <a:sym typeface="DM Sans"/>
              </a:rPr>
              <a:t> if the risk was illness based</a:t>
            </a:r>
          </a:p>
          <a:p>
            <a:pPr algn="l">
              <a:lnSpc>
                <a:spcPts val="3499"/>
              </a:lnSpc>
            </a:pPr>
            <a:r>
              <a:rPr lang="en-US" sz="2499" b="1">
                <a:solidFill>
                  <a:srgbClr val="FFFFFF"/>
                </a:solidFill>
                <a:latin typeface="DM Sans Bold"/>
                <a:ea typeface="DM Sans Bold"/>
                <a:cs typeface="DM Sans Bold"/>
                <a:sym typeface="DM Sans Bold"/>
              </a:rPr>
              <a:t>Ethical Breakdown</a:t>
            </a:r>
          </a:p>
          <a:p>
            <a:pPr marL="539749" lvl="1" indent="-269875" algn="l">
              <a:lnSpc>
                <a:spcPts val="3499"/>
              </a:lnSpc>
              <a:buFont typeface="Arial"/>
              <a:buChar char="•"/>
            </a:pPr>
            <a:r>
              <a:rPr lang="en-US" sz="2499" b="1">
                <a:solidFill>
                  <a:srgbClr val="FFFFFF"/>
                </a:solidFill>
                <a:latin typeface="DM Sans Bold"/>
                <a:ea typeface="DM Sans Bold"/>
                <a:cs typeface="DM Sans Bold"/>
                <a:sym typeface="DM Sans Bold"/>
              </a:rPr>
              <a:t>Transparency:</a:t>
            </a:r>
            <a:r>
              <a:rPr lang="en-US" sz="2499">
                <a:solidFill>
                  <a:srgbClr val="FFFFFF"/>
                </a:solidFill>
                <a:latin typeface="DM Sans"/>
                <a:ea typeface="DM Sans"/>
                <a:cs typeface="DM Sans"/>
                <a:sym typeface="DM Sans"/>
              </a:rPr>
              <a:t> Hidden target variable (cost) obscured inequities</a:t>
            </a:r>
          </a:p>
          <a:p>
            <a:pPr marL="539749" lvl="1" indent="-269875" algn="l">
              <a:lnSpc>
                <a:spcPts val="3499"/>
              </a:lnSpc>
              <a:buFont typeface="Arial"/>
              <a:buChar char="•"/>
            </a:pPr>
            <a:r>
              <a:rPr lang="en-US" sz="2499" b="1">
                <a:solidFill>
                  <a:srgbClr val="FFFFFF"/>
                </a:solidFill>
                <a:latin typeface="DM Sans Bold"/>
                <a:ea typeface="DM Sans Bold"/>
                <a:cs typeface="DM Sans Bold"/>
                <a:sym typeface="DM Sans Bold"/>
              </a:rPr>
              <a:t>Accountability: </a:t>
            </a:r>
            <a:r>
              <a:rPr lang="en-US" sz="2499">
                <a:solidFill>
                  <a:srgbClr val="FFFFFF"/>
                </a:solidFill>
                <a:latin typeface="DM Sans"/>
                <a:ea typeface="DM Sans"/>
                <a:cs typeface="DM Sans"/>
                <a:sym typeface="DM Sans"/>
              </a:rPr>
              <a:t>No governance caught proxy issue before scaling</a:t>
            </a:r>
          </a:p>
          <a:p>
            <a:pPr marL="539749" lvl="1" indent="-269875" algn="l">
              <a:lnSpc>
                <a:spcPts val="3499"/>
              </a:lnSpc>
              <a:buFont typeface="Arial"/>
              <a:buChar char="•"/>
            </a:pPr>
            <a:r>
              <a:rPr lang="en-US" sz="2499" b="1">
                <a:solidFill>
                  <a:srgbClr val="FFFFFF"/>
                </a:solidFill>
                <a:latin typeface="DM Sans Bold"/>
                <a:ea typeface="DM Sans Bold"/>
                <a:cs typeface="DM Sans Bold"/>
                <a:sym typeface="DM Sans Bold"/>
              </a:rPr>
              <a:t>Bias Mitigation:</a:t>
            </a:r>
            <a:r>
              <a:rPr lang="en-US" sz="2499">
                <a:solidFill>
                  <a:srgbClr val="FFFFFF"/>
                </a:solidFill>
                <a:latin typeface="DM Sans"/>
                <a:ea typeface="DM Sans"/>
                <a:cs typeface="DM Sans"/>
                <a:sym typeface="DM Sans"/>
              </a:rPr>
              <a:t> No subgroup audits led to systemic algorithm racial bias</a:t>
            </a:r>
          </a:p>
          <a:p>
            <a:pPr marL="539749" lvl="1" indent="-269875" algn="l">
              <a:lnSpc>
                <a:spcPts val="3499"/>
              </a:lnSpc>
              <a:buFont typeface="Arial"/>
              <a:buChar char="•"/>
            </a:pPr>
            <a:r>
              <a:rPr lang="en-US" sz="2499" b="1">
                <a:solidFill>
                  <a:srgbClr val="FFFFFF"/>
                </a:solidFill>
                <a:latin typeface="DM Sans Bold"/>
                <a:ea typeface="DM Sans Bold"/>
                <a:cs typeface="DM Sans Bold"/>
                <a:sym typeface="DM Sans Bold"/>
              </a:rPr>
              <a:t>Trust:</a:t>
            </a:r>
            <a:r>
              <a:rPr lang="en-US" sz="2499">
                <a:solidFill>
                  <a:srgbClr val="FFFFFF"/>
                </a:solidFill>
                <a:latin typeface="DM Sans"/>
                <a:ea typeface="DM Sans"/>
                <a:cs typeface="DM Sans"/>
                <a:sym typeface="DM Sans"/>
              </a:rPr>
              <a:t> Undermined equitable access to care</a:t>
            </a:r>
          </a:p>
          <a:p>
            <a:pPr algn="l">
              <a:lnSpc>
                <a:spcPts val="3499"/>
              </a:lnSpc>
            </a:pPr>
            <a:r>
              <a:rPr lang="en-US" sz="2499" b="1">
                <a:solidFill>
                  <a:srgbClr val="FFFFFF"/>
                </a:solidFill>
                <a:latin typeface="DM Sans Bold"/>
                <a:ea typeface="DM Sans Bold"/>
                <a:cs typeface="DM Sans Bold"/>
                <a:sym typeface="DM Sans Bold"/>
              </a:rPr>
              <a:t>Reference:</a:t>
            </a:r>
          </a:p>
          <a:p>
            <a:pPr marL="539749" lvl="1" indent="-269875" algn="l">
              <a:lnSpc>
                <a:spcPts val="3499"/>
              </a:lnSpc>
              <a:buFont typeface="Arial"/>
              <a:buChar char="•"/>
            </a:pPr>
            <a:r>
              <a:rPr lang="en-US" sz="2499">
                <a:solidFill>
                  <a:srgbClr val="FFFFFF"/>
                </a:solidFill>
                <a:latin typeface="DM Sans"/>
                <a:ea typeface="DM Sans"/>
                <a:cs typeface="DM Sans"/>
                <a:sym typeface="DM Sans"/>
              </a:rPr>
              <a:t>Obermeyer, Z., Powers, B., Vogeli, C., &amp; Mullainathan, S. (2019). Dissecting racial bias in an algorithm used to manage the health of populations. Science (New York, N.Y.), 366(6464), 447–453. https://doi.org/10.1126/science.aax2342</a:t>
            </a:r>
          </a:p>
        </p:txBody>
      </p:sp>
      <p:sp>
        <p:nvSpPr>
          <p:cNvPr id="6" name="AutoShape 6"/>
          <p:cNvSpPr/>
          <p:nvPr/>
        </p:nvSpPr>
        <p:spPr>
          <a:xfrm flipH="1">
            <a:off x="7315606" y="-844695"/>
            <a:ext cx="0" cy="11976390"/>
          </a:xfrm>
          <a:prstGeom prst="line">
            <a:avLst/>
          </a:prstGeom>
          <a:ln w="38100" cap="flat">
            <a:solidFill>
              <a:srgbClr val="9B6AFF"/>
            </a:solidFill>
            <a:prstDash val="solid"/>
            <a:headEnd type="none" w="sm" len="sm"/>
            <a:tailEnd type="none" w="sm" len="sm"/>
          </a:ln>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5234A9">
                <a:alpha val="100000"/>
              </a:srgbClr>
            </a:gs>
            <a:gs pos="100000">
              <a:srgbClr val="400AD4">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extBox 2"/>
          <p:cNvSpPr txBox="1"/>
          <p:nvPr/>
        </p:nvSpPr>
        <p:spPr>
          <a:xfrm>
            <a:off x="1028700" y="2782931"/>
            <a:ext cx="5749984" cy="2447925"/>
          </a:xfrm>
          <a:prstGeom prst="rect">
            <a:avLst/>
          </a:prstGeom>
        </p:spPr>
        <p:txBody>
          <a:bodyPr lIns="0" tIns="0" rIns="0" bIns="0" rtlCol="0" anchor="t">
            <a:spAutoFit/>
          </a:bodyPr>
          <a:lstStyle/>
          <a:p>
            <a:pPr algn="l">
              <a:lnSpc>
                <a:spcPts val="9450"/>
              </a:lnSpc>
            </a:pPr>
            <a:r>
              <a:rPr lang="en-US" sz="9000">
                <a:solidFill>
                  <a:srgbClr val="FFFFFF"/>
                </a:solidFill>
                <a:latin typeface="DM Sans"/>
                <a:ea typeface="DM Sans"/>
                <a:cs typeface="DM Sans"/>
                <a:sym typeface="DM Sans"/>
              </a:rPr>
              <a:t>Failure vs Success</a:t>
            </a:r>
          </a:p>
        </p:txBody>
      </p:sp>
      <p:sp>
        <p:nvSpPr>
          <p:cNvPr id="3" name="TextBox 3"/>
          <p:cNvSpPr txBox="1"/>
          <p:nvPr/>
        </p:nvSpPr>
        <p:spPr>
          <a:xfrm>
            <a:off x="1028700" y="5086350"/>
            <a:ext cx="4543103" cy="1471930"/>
          </a:xfrm>
          <a:prstGeom prst="rect">
            <a:avLst/>
          </a:prstGeom>
        </p:spPr>
        <p:txBody>
          <a:bodyPr lIns="0" tIns="0" rIns="0" bIns="0" rtlCol="0" anchor="t">
            <a:spAutoFit/>
          </a:bodyPr>
          <a:lstStyle/>
          <a:p>
            <a:pPr algn="l">
              <a:lnSpc>
                <a:spcPts val="3919"/>
              </a:lnSpc>
              <a:spcBef>
                <a:spcPct val="0"/>
              </a:spcBef>
            </a:pPr>
            <a:r>
              <a:rPr lang="en-US" sz="2799">
                <a:solidFill>
                  <a:srgbClr val="BFA8EF"/>
                </a:solidFill>
                <a:latin typeface="DM Sans"/>
                <a:ea typeface="DM Sans"/>
                <a:cs typeface="DM Sans"/>
                <a:sym typeface="DM Sans"/>
              </a:rPr>
              <a:t>Just because it works, does not mean that it follows ethical principles</a:t>
            </a:r>
          </a:p>
        </p:txBody>
      </p:sp>
      <p:sp>
        <p:nvSpPr>
          <p:cNvPr id="4" name="TextBox 4"/>
          <p:cNvSpPr txBox="1"/>
          <p:nvPr/>
        </p:nvSpPr>
        <p:spPr>
          <a:xfrm>
            <a:off x="7931284" y="373040"/>
            <a:ext cx="9061281" cy="427059"/>
          </a:xfrm>
          <a:prstGeom prst="rect">
            <a:avLst/>
          </a:prstGeom>
        </p:spPr>
        <p:txBody>
          <a:bodyPr wrap="square" lIns="0" tIns="0" rIns="0" bIns="0" rtlCol="0" anchor="t">
            <a:spAutoFit/>
          </a:bodyPr>
          <a:lstStyle/>
          <a:p>
            <a:pPr algn="l">
              <a:lnSpc>
                <a:spcPts val="3150"/>
              </a:lnSpc>
            </a:pPr>
            <a:r>
              <a:rPr lang="en-US" sz="3000" b="1" dirty="0">
                <a:solidFill>
                  <a:srgbClr val="FFFFFF"/>
                </a:solidFill>
                <a:latin typeface="DM Sans Bold"/>
                <a:ea typeface="DM Sans Bold"/>
                <a:cs typeface="DM Sans Bold"/>
                <a:sym typeface="DM Sans Bold"/>
              </a:rPr>
              <a:t>Success: </a:t>
            </a:r>
            <a:r>
              <a:rPr lang="en-US" sz="3000" b="1" dirty="0" err="1">
                <a:solidFill>
                  <a:srgbClr val="FFFFFF"/>
                </a:solidFill>
                <a:latin typeface="DM Sans Bold"/>
                <a:ea typeface="DM Sans Bold"/>
                <a:cs typeface="DM Sans Bold"/>
                <a:sym typeface="DM Sans Bold"/>
              </a:rPr>
              <a:t>Viz.ai</a:t>
            </a:r>
            <a:r>
              <a:rPr lang="en-US" sz="3000" b="1" dirty="0">
                <a:solidFill>
                  <a:srgbClr val="FFFFFF"/>
                </a:solidFill>
                <a:latin typeface="DM Sans Bold"/>
                <a:ea typeface="DM Sans Bold"/>
                <a:cs typeface="DM Sans Bold"/>
                <a:sym typeface="DM Sans Bold"/>
              </a:rPr>
              <a:t> Stroke Triage (LVO Detection)</a:t>
            </a:r>
          </a:p>
        </p:txBody>
      </p:sp>
      <p:sp>
        <p:nvSpPr>
          <p:cNvPr id="5" name="TextBox 5"/>
          <p:cNvSpPr txBox="1"/>
          <p:nvPr/>
        </p:nvSpPr>
        <p:spPr>
          <a:xfrm>
            <a:off x="7931285" y="922381"/>
            <a:ext cx="9457500" cy="8790305"/>
          </a:xfrm>
          <a:prstGeom prst="rect">
            <a:avLst/>
          </a:prstGeom>
        </p:spPr>
        <p:txBody>
          <a:bodyPr lIns="0" tIns="0" rIns="0" bIns="0" rtlCol="0" anchor="t">
            <a:spAutoFit/>
          </a:bodyPr>
          <a:lstStyle/>
          <a:p>
            <a:pPr algn="l">
              <a:lnSpc>
                <a:spcPts val="3499"/>
              </a:lnSpc>
            </a:pPr>
            <a:r>
              <a:rPr lang="en-US" sz="2499" b="1" dirty="0">
                <a:solidFill>
                  <a:srgbClr val="FFFFFF"/>
                </a:solidFill>
                <a:latin typeface="DM Sans Bold"/>
                <a:ea typeface="DM Sans Bold"/>
                <a:cs typeface="DM Sans Bold"/>
                <a:sym typeface="DM Sans Bold"/>
              </a:rPr>
              <a:t>What Happened:</a:t>
            </a:r>
          </a:p>
          <a:p>
            <a:pPr marL="539749" lvl="1" indent="-269875" algn="l">
              <a:lnSpc>
                <a:spcPts val="3499"/>
              </a:lnSpc>
              <a:buFont typeface="Arial"/>
              <a:buChar char="•"/>
            </a:pPr>
            <a:r>
              <a:rPr lang="en-US" sz="2499" dirty="0">
                <a:solidFill>
                  <a:srgbClr val="FFFFFF"/>
                </a:solidFill>
                <a:latin typeface="DM Sans"/>
                <a:ea typeface="DM Sans"/>
                <a:cs typeface="DM Sans"/>
                <a:sym typeface="DM Sans"/>
              </a:rPr>
              <a:t>AI Platform for stroke triage identification for Large Vessel occlusions (LVOs) and alerted stroke team in real time</a:t>
            </a:r>
          </a:p>
          <a:p>
            <a:pPr algn="l">
              <a:lnSpc>
                <a:spcPts val="3499"/>
              </a:lnSpc>
            </a:pPr>
            <a:r>
              <a:rPr lang="en-US" sz="2499" b="1" dirty="0">
                <a:solidFill>
                  <a:srgbClr val="FFFFFF"/>
                </a:solidFill>
                <a:latin typeface="DM Sans Bold"/>
                <a:ea typeface="DM Sans Bold"/>
                <a:cs typeface="DM Sans Bold"/>
                <a:sym typeface="DM Sans Bold"/>
              </a:rPr>
              <a:t>Outcome:</a:t>
            </a:r>
          </a:p>
          <a:p>
            <a:pPr marL="539749" lvl="1" indent="-269875" algn="l">
              <a:lnSpc>
                <a:spcPts val="3499"/>
              </a:lnSpc>
              <a:buFont typeface="Arial"/>
              <a:buChar char="•"/>
            </a:pPr>
            <a:r>
              <a:rPr lang="en-US" sz="2499" dirty="0">
                <a:solidFill>
                  <a:srgbClr val="FFFFFF"/>
                </a:solidFill>
                <a:latin typeface="DM Sans"/>
                <a:ea typeface="DM Sans"/>
                <a:cs typeface="DM Sans"/>
                <a:sym typeface="DM Sans"/>
              </a:rPr>
              <a:t>At once center, </a:t>
            </a:r>
            <a:r>
              <a:rPr lang="en-US" sz="2499" b="1" dirty="0">
                <a:solidFill>
                  <a:srgbClr val="FFFFFF"/>
                </a:solidFill>
                <a:latin typeface="DM Sans Bold"/>
                <a:ea typeface="DM Sans Bold"/>
                <a:cs typeface="DM Sans Bold"/>
                <a:sym typeface="DM Sans Bold"/>
              </a:rPr>
              <a:t>door-to-groin time dropped 39% off-hours</a:t>
            </a:r>
            <a:r>
              <a:rPr lang="en-US" sz="2499" dirty="0">
                <a:solidFill>
                  <a:srgbClr val="FFFFFF"/>
                </a:solidFill>
                <a:latin typeface="DM Sans"/>
                <a:ea typeface="DM Sans"/>
                <a:cs typeface="DM Sans"/>
                <a:sym typeface="DM Sans"/>
              </a:rPr>
              <a:t> and </a:t>
            </a:r>
            <a:r>
              <a:rPr lang="en-US" sz="2499" b="1" dirty="0">
                <a:solidFill>
                  <a:srgbClr val="FFFFFF"/>
                </a:solidFill>
                <a:latin typeface="DM Sans Bold"/>
                <a:ea typeface="DM Sans Bold"/>
                <a:cs typeface="DM Sans Bold"/>
                <a:sym typeface="DM Sans Bold"/>
              </a:rPr>
              <a:t>32% overall</a:t>
            </a:r>
            <a:r>
              <a:rPr lang="en-US" sz="2499" dirty="0">
                <a:solidFill>
                  <a:srgbClr val="FFFFFF"/>
                </a:solidFill>
                <a:latin typeface="DM Sans"/>
                <a:ea typeface="DM Sans"/>
                <a:cs typeface="DM Sans"/>
                <a:sym typeface="DM Sans"/>
              </a:rPr>
              <a:t>, accelerating lifesaving treatment</a:t>
            </a:r>
          </a:p>
          <a:p>
            <a:pPr algn="l">
              <a:lnSpc>
                <a:spcPts val="3499"/>
              </a:lnSpc>
            </a:pPr>
            <a:r>
              <a:rPr lang="en-US" sz="2499" b="1" dirty="0">
                <a:solidFill>
                  <a:srgbClr val="FFFFFF"/>
                </a:solidFill>
                <a:latin typeface="DM Sans Bold"/>
                <a:ea typeface="DM Sans Bold"/>
                <a:cs typeface="DM Sans Bold"/>
                <a:sym typeface="DM Sans Bold"/>
              </a:rPr>
              <a:t>Ethical Breakdown</a:t>
            </a:r>
          </a:p>
          <a:p>
            <a:pPr marL="539749" lvl="1" indent="-269875" algn="l">
              <a:lnSpc>
                <a:spcPts val="3499"/>
              </a:lnSpc>
              <a:buFont typeface="Arial"/>
              <a:buChar char="•"/>
            </a:pPr>
            <a:r>
              <a:rPr lang="en-US" sz="2499" b="1" dirty="0">
                <a:solidFill>
                  <a:srgbClr val="FFFFFF"/>
                </a:solidFill>
                <a:latin typeface="DM Sans Bold"/>
                <a:ea typeface="DM Sans Bold"/>
                <a:cs typeface="DM Sans Bold"/>
                <a:sym typeface="DM Sans Bold"/>
              </a:rPr>
              <a:t>Transparency:</a:t>
            </a:r>
            <a:r>
              <a:rPr lang="en-US" sz="2499" dirty="0">
                <a:solidFill>
                  <a:srgbClr val="FFFFFF"/>
                </a:solidFill>
                <a:latin typeface="DM Sans"/>
                <a:ea typeface="DM Sans"/>
                <a:cs typeface="DM Sans"/>
                <a:sym typeface="DM Sans"/>
              </a:rPr>
              <a:t> Clear workflow metrics (time to treatment)</a:t>
            </a:r>
          </a:p>
          <a:p>
            <a:pPr marL="539749" lvl="1" indent="-269875" algn="l">
              <a:lnSpc>
                <a:spcPts val="3499"/>
              </a:lnSpc>
              <a:buFont typeface="Arial"/>
              <a:buChar char="•"/>
            </a:pPr>
            <a:r>
              <a:rPr lang="en-US" sz="2499" b="1" dirty="0">
                <a:solidFill>
                  <a:srgbClr val="FFFFFF"/>
                </a:solidFill>
                <a:latin typeface="DM Sans Bold"/>
                <a:ea typeface="DM Sans Bold"/>
                <a:cs typeface="DM Sans Bold"/>
                <a:sym typeface="DM Sans Bold"/>
              </a:rPr>
              <a:t>Accountability: </a:t>
            </a:r>
            <a:r>
              <a:rPr lang="en-US" sz="2499" dirty="0">
                <a:solidFill>
                  <a:srgbClr val="FFFFFF"/>
                </a:solidFill>
                <a:latin typeface="DM Sans"/>
                <a:ea typeface="DM Sans"/>
                <a:cs typeface="DM Sans"/>
                <a:sym typeface="DM Sans"/>
              </a:rPr>
              <a:t>Clinicians remained decision-makers; AI served as a communication tool</a:t>
            </a:r>
          </a:p>
          <a:p>
            <a:pPr marL="539749" lvl="1" indent="-269875" algn="l">
              <a:lnSpc>
                <a:spcPts val="3499"/>
              </a:lnSpc>
              <a:buFont typeface="Arial"/>
              <a:buChar char="•"/>
            </a:pPr>
            <a:r>
              <a:rPr lang="en-US" sz="2499" b="1" dirty="0">
                <a:solidFill>
                  <a:srgbClr val="FFFFFF"/>
                </a:solidFill>
                <a:latin typeface="DM Sans Bold"/>
                <a:ea typeface="DM Sans Bold"/>
                <a:cs typeface="DM Sans Bold"/>
                <a:sym typeface="DM Sans Bold"/>
              </a:rPr>
              <a:t>Bias Mitigation:</a:t>
            </a:r>
            <a:r>
              <a:rPr lang="en-US" sz="2499" dirty="0">
                <a:solidFill>
                  <a:srgbClr val="FFFFFF"/>
                </a:solidFill>
                <a:latin typeface="DM Sans"/>
                <a:ea typeface="DM Sans"/>
                <a:cs typeface="DM Sans"/>
                <a:sym typeface="DM Sans"/>
              </a:rPr>
              <a:t> Monitored process times across direct vs transfer patients</a:t>
            </a:r>
          </a:p>
          <a:p>
            <a:pPr marL="539749" lvl="1" indent="-269875" algn="l">
              <a:lnSpc>
                <a:spcPts val="3499"/>
              </a:lnSpc>
              <a:buFont typeface="Arial"/>
              <a:buChar char="•"/>
            </a:pPr>
            <a:r>
              <a:rPr lang="en-US" sz="2499" b="1" dirty="0">
                <a:solidFill>
                  <a:srgbClr val="FFFFFF"/>
                </a:solidFill>
                <a:latin typeface="DM Sans Bold"/>
                <a:ea typeface="DM Sans Bold"/>
                <a:cs typeface="DM Sans Bold"/>
                <a:sym typeface="DM Sans Bold"/>
              </a:rPr>
              <a:t>Trust:</a:t>
            </a:r>
            <a:r>
              <a:rPr lang="en-US" sz="2499" dirty="0">
                <a:solidFill>
                  <a:srgbClr val="FFFFFF"/>
                </a:solidFill>
                <a:latin typeface="DM Sans"/>
                <a:ea typeface="DM Sans"/>
                <a:cs typeface="DM Sans"/>
                <a:sym typeface="DM Sans"/>
              </a:rPr>
              <a:t> Improved outcomes </a:t>
            </a:r>
            <a:r>
              <a:rPr lang="en-US" sz="2499" dirty="0" err="1">
                <a:solidFill>
                  <a:srgbClr val="FFFFFF"/>
                </a:solidFill>
                <a:latin typeface="DM Sans"/>
                <a:ea typeface="DM Sans"/>
                <a:cs typeface="DM Sans"/>
                <a:sym typeface="DM Sans"/>
              </a:rPr>
              <a:t>strenghtened</a:t>
            </a:r>
            <a:r>
              <a:rPr lang="en-US" sz="2499" dirty="0">
                <a:solidFill>
                  <a:srgbClr val="FFFFFF"/>
                </a:solidFill>
                <a:latin typeface="DM Sans"/>
                <a:ea typeface="DM Sans"/>
                <a:cs typeface="DM Sans"/>
                <a:sym typeface="DM Sans"/>
              </a:rPr>
              <a:t> both patient and provider confidence</a:t>
            </a:r>
          </a:p>
          <a:p>
            <a:pPr algn="l">
              <a:lnSpc>
                <a:spcPts val="3499"/>
              </a:lnSpc>
            </a:pPr>
            <a:r>
              <a:rPr lang="en-US" sz="2499" b="1" dirty="0">
                <a:solidFill>
                  <a:srgbClr val="FFFFFF"/>
                </a:solidFill>
                <a:latin typeface="DM Sans Bold"/>
                <a:ea typeface="DM Sans Bold"/>
                <a:cs typeface="DM Sans Bold"/>
                <a:sym typeface="DM Sans Bold"/>
              </a:rPr>
              <a:t>Reference:</a:t>
            </a:r>
          </a:p>
          <a:p>
            <a:pPr marL="453392" lvl="1" indent="-226696" algn="l">
              <a:lnSpc>
                <a:spcPts val="2940"/>
              </a:lnSpc>
              <a:buFont typeface="Arial"/>
              <a:buChar char="•"/>
            </a:pPr>
            <a:r>
              <a:rPr lang="en-US" sz="2100" dirty="0" err="1">
                <a:solidFill>
                  <a:srgbClr val="FFFFFF"/>
                </a:solidFill>
                <a:latin typeface="DM Sans"/>
                <a:ea typeface="DM Sans"/>
                <a:cs typeface="DM Sans"/>
                <a:sym typeface="DM Sans"/>
              </a:rPr>
              <a:t>Figurelle</a:t>
            </a:r>
            <a:r>
              <a:rPr lang="en-US" sz="2100" dirty="0">
                <a:solidFill>
                  <a:srgbClr val="FFFFFF"/>
                </a:solidFill>
                <a:latin typeface="DM Sans"/>
                <a:ea typeface="DM Sans"/>
                <a:cs typeface="DM Sans"/>
                <a:sym typeface="DM Sans"/>
              </a:rPr>
              <a:t>, M. E., Meyer, D. M., </a:t>
            </a:r>
            <a:r>
              <a:rPr lang="en-US" sz="2100" dirty="0" err="1">
                <a:solidFill>
                  <a:srgbClr val="FFFFFF"/>
                </a:solidFill>
                <a:latin typeface="DM Sans"/>
                <a:ea typeface="DM Sans"/>
                <a:cs typeface="DM Sans"/>
                <a:sym typeface="DM Sans"/>
              </a:rPr>
              <a:t>Perrinez</a:t>
            </a:r>
            <a:r>
              <a:rPr lang="en-US" sz="2100" dirty="0">
                <a:solidFill>
                  <a:srgbClr val="FFFFFF"/>
                </a:solidFill>
                <a:latin typeface="DM Sans"/>
                <a:ea typeface="DM Sans"/>
                <a:cs typeface="DM Sans"/>
                <a:sym typeface="DM Sans"/>
              </a:rPr>
              <a:t>, E. S., Paulson, D., Pannell, J. S., Santiago-Dieppa, D. R., Khalessi, A. A., Bolar, D. S., Bykowski, J., &amp; Meyer, B. C. (2023). </a:t>
            </a:r>
            <a:r>
              <a:rPr lang="en-US" sz="2100" dirty="0" err="1">
                <a:solidFill>
                  <a:srgbClr val="FFFFFF"/>
                </a:solidFill>
                <a:latin typeface="DM Sans"/>
                <a:ea typeface="DM Sans"/>
                <a:cs typeface="DM Sans"/>
                <a:sym typeface="DM Sans"/>
              </a:rPr>
              <a:t>Viz.ai</a:t>
            </a:r>
            <a:r>
              <a:rPr lang="en-US" sz="2100" dirty="0">
                <a:solidFill>
                  <a:srgbClr val="FFFFFF"/>
                </a:solidFill>
                <a:latin typeface="DM Sans"/>
                <a:ea typeface="DM Sans"/>
                <a:cs typeface="DM Sans"/>
                <a:sym typeface="DM Sans"/>
              </a:rPr>
              <a:t> Implementation of Stroke Augmented Intelligence and Communications Platform to Improve Indicators and Outcomes for a Comprehensive Stroke Center and Network. AJNR. American journal of neuroradiology, 44(1), 47–53. https://</a:t>
            </a:r>
            <a:r>
              <a:rPr lang="en-US" sz="2100" dirty="0" err="1">
                <a:solidFill>
                  <a:srgbClr val="FFFFFF"/>
                </a:solidFill>
                <a:latin typeface="DM Sans"/>
                <a:ea typeface="DM Sans"/>
                <a:cs typeface="DM Sans"/>
                <a:sym typeface="DM Sans"/>
              </a:rPr>
              <a:t>doi.org</a:t>
            </a:r>
            <a:r>
              <a:rPr lang="en-US" sz="2100" dirty="0">
                <a:solidFill>
                  <a:srgbClr val="FFFFFF"/>
                </a:solidFill>
                <a:latin typeface="DM Sans"/>
                <a:ea typeface="DM Sans"/>
                <a:cs typeface="DM Sans"/>
                <a:sym typeface="DM Sans"/>
              </a:rPr>
              <a:t>/10.3174/ajnr.A7716</a:t>
            </a:r>
          </a:p>
        </p:txBody>
      </p:sp>
      <p:sp>
        <p:nvSpPr>
          <p:cNvPr id="6" name="AutoShape 6"/>
          <p:cNvSpPr/>
          <p:nvPr/>
        </p:nvSpPr>
        <p:spPr>
          <a:xfrm flipH="1">
            <a:off x="7315606" y="-844695"/>
            <a:ext cx="0" cy="11976390"/>
          </a:xfrm>
          <a:prstGeom prst="line">
            <a:avLst/>
          </a:prstGeom>
          <a:ln w="38100" cap="flat">
            <a:solidFill>
              <a:srgbClr val="9B6AFF"/>
            </a:solidFill>
            <a:prstDash val="solid"/>
            <a:headEnd type="none" w="sm" len="sm"/>
            <a:tailEnd type="none" w="sm" len="sm"/>
          </a:ln>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22" b="-9222"/>
            </a:stretch>
          </a:blipFill>
        </p:spPr>
        <p:txBody>
          <a:bodyPr/>
          <a:lstStyle/>
          <a:p>
            <a:endParaRPr lang="en-US"/>
          </a:p>
        </p:txBody>
      </p:sp>
      <p:sp>
        <p:nvSpPr>
          <p:cNvPr id="3" name="TextBox 3"/>
          <p:cNvSpPr txBox="1"/>
          <p:nvPr/>
        </p:nvSpPr>
        <p:spPr>
          <a:xfrm>
            <a:off x="1800935" y="4282626"/>
            <a:ext cx="6895207" cy="1114425"/>
          </a:xfrm>
          <a:prstGeom prst="rect">
            <a:avLst/>
          </a:prstGeom>
        </p:spPr>
        <p:txBody>
          <a:bodyPr lIns="0" tIns="0" rIns="0" bIns="0" rtlCol="0" anchor="t">
            <a:spAutoFit/>
          </a:bodyPr>
          <a:lstStyle/>
          <a:p>
            <a:pPr algn="ctr">
              <a:lnSpc>
                <a:spcPts val="8400"/>
              </a:lnSpc>
            </a:pPr>
            <a:r>
              <a:rPr lang="en-US" sz="8000">
                <a:solidFill>
                  <a:srgbClr val="FFFFFF"/>
                </a:solidFill>
                <a:latin typeface="DM Sans"/>
                <a:ea typeface="DM Sans"/>
                <a:cs typeface="DM Sans"/>
                <a:sym typeface="DM Sans"/>
              </a:rPr>
              <a:t>AI Governance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5234A9">
                <a:alpha val="100000"/>
              </a:srgbClr>
            </a:gs>
            <a:gs pos="100000">
              <a:srgbClr val="400AD4">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Freeform 2"/>
          <p:cNvSpPr/>
          <p:nvPr/>
        </p:nvSpPr>
        <p:spPr>
          <a:xfrm>
            <a:off x="-152400" y="-647700"/>
            <a:ext cx="19010572" cy="12673715"/>
          </a:xfrm>
          <a:custGeom>
            <a:avLst/>
            <a:gdLst/>
            <a:ahLst/>
            <a:cxnLst/>
            <a:rect l="l" t="t" r="r" b="b"/>
            <a:pathLst>
              <a:path w="19010572" h="12673715">
                <a:moveTo>
                  <a:pt x="0" y="0"/>
                </a:moveTo>
                <a:lnTo>
                  <a:pt x="19010573" y="0"/>
                </a:lnTo>
                <a:lnTo>
                  <a:pt x="19010573" y="12673715"/>
                </a:lnTo>
                <a:lnTo>
                  <a:pt x="0" y="12673715"/>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2065286" y="573589"/>
            <a:ext cx="14157425" cy="1243482"/>
          </a:xfrm>
          <a:prstGeom prst="rect">
            <a:avLst/>
          </a:prstGeom>
        </p:spPr>
        <p:txBody>
          <a:bodyPr wrap="square" lIns="0" tIns="0" rIns="0" bIns="0" rtlCol="0" anchor="t">
            <a:spAutoFit/>
          </a:bodyPr>
          <a:lstStyle/>
          <a:p>
            <a:pPr algn="ctr">
              <a:lnSpc>
                <a:spcPts val="9450"/>
              </a:lnSpc>
            </a:pPr>
            <a:r>
              <a:rPr lang="en-US" sz="9000" dirty="0">
                <a:solidFill>
                  <a:srgbClr val="FFFFFF"/>
                </a:solidFill>
                <a:latin typeface="DM Sans"/>
                <a:ea typeface="DM Sans"/>
                <a:cs typeface="DM Sans"/>
                <a:sym typeface="DM Sans"/>
              </a:rPr>
              <a:t>What is AI Governance?</a:t>
            </a:r>
          </a:p>
        </p:txBody>
      </p:sp>
      <p:sp>
        <p:nvSpPr>
          <p:cNvPr id="4" name="TextBox 4"/>
          <p:cNvSpPr txBox="1"/>
          <p:nvPr/>
        </p:nvSpPr>
        <p:spPr>
          <a:xfrm>
            <a:off x="5666703" y="1817071"/>
            <a:ext cx="6954589" cy="481330"/>
          </a:xfrm>
          <a:prstGeom prst="rect">
            <a:avLst/>
          </a:prstGeom>
        </p:spPr>
        <p:txBody>
          <a:bodyPr lIns="0" tIns="0" rIns="0" bIns="0" rtlCol="0" anchor="t">
            <a:spAutoFit/>
          </a:bodyPr>
          <a:lstStyle/>
          <a:p>
            <a:pPr algn="ctr">
              <a:lnSpc>
                <a:spcPts val="3919"/>
              </a:lnSpc>
              <a:spcBef>
                <a:spcPct val="0"/>
              </a:spcBef>
            </a:pPr>
            <a:r>
              <a:rPr lang="en-US" sz="2799" dirty="0">
                <a:solidFill>
                  <a:srgbClr val="BFA8EF"/>
                </a:solidFill>
                <a:latin typeface="DM Sans"/>
                <a:ea typeface="DM Sans"/>
                <a:cs typeface="DM Sans"/>
                <a:sym typeface="DM Sans"/>
              </a:rPr>
              <a:t>Ethics are the why, Governance is the how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400AD4">
                <a:alpha val="100000"/>
              </a:srgbClr>
            </a:gs>
            <a:gs pos="50000">
              <a:srgbClr val="5234A9">
                <a:alpha val="100000"/>
              </a:srgbClr>
            </a:gs>
            <a:gs pos="100000">
              <a:srgbClr val="1B1B1B">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1580821" y="2582100"/>
            <a:ext cx="4408584" cy="4104392"/>
            <a:chOff x="0" y="0"/>
            <a:chExt cx="6350000" cy="5911850"/>
          </a:xfrm>
        </p:grpSpPr>
        <p:sp>
          <p:nvSpPr>
            <p:cNvPr id="3" name="Freeform 3"/>
            <p:cNvSpPr/>
            <p:nvPr/>
          </p:nvSpPr>
          <p:spPr>
            <a:xfrm>
              <a:off x="-68580" y="0"/>
              <a:ext cx="6417310" cy="5911850"/>
            </a:xfrm>
            <a:custGeom>
              <a:avLst/>
              <a:gdLst/>
              <a:ahLst/>
              <a:cxnLst/>
              <a:rect l="l" t="t" r="r" b="b"/>
              <a:pathLst>
                <a:path w="6417310" h="5911850">
                  <a:moveTo>
                    <a:pt x="1215390" y="402590"/>
                  </a:moveTo>
                  <a:lnTo>
                    <a:pt x="177800" y="2192020"/>
                  </a:lnTo>
                  <a:cubicBezTo>
                    <a:pt x="0" y="2498090"/>
                    <a:pt x="43180" y="2884170"/>
                    <a:pt x="283210" y="3144520"/>
                  </a:cubicBezTo>
                  <a:lnTo>
                    <a:pt x="2594610" y="5651500"/>
                  </a:lnTo>
                  <a:cubicBezTo>
                    <a:pt x="2747010" y="5817870"/>
                    <a:pt x="2962910" y="5911850"/>
                    <a:pt x="3187700" y="5911850"/>
                  </a:cubicBezTo>
                  <a:lnTo>
                    <a:pt x="5609590" y="5911850"/>
                  </a:lnTo>
                  <a:cubicBezTo>
                    <a:pt x="6055360" y="5911850"/>
                    <a:pt x="6417310" y="5549900"/>
                    <a:pt x="6417310" y="5104130"/>
                  </a:cubicBezTo>
                  <a:lnTo>
                    <a:pt x="6417310" y="1891030"/>
                  </a:lnTo>
                  <a:cubicBezTo>
                    <a:pt x="6417310" y="1724660"/>
                    <a:pt x="6366510" y="1562100"/>
                    <a:pt x="6269990" y="1426210"/>
                  </a:cubicBezTo>
                  <a:lnTo>
                    <a:pt x="5507990" y="342900"/>
                  </a:lnTo>
                  <a:cubicBezTo>
                    <a:pt x="5356860" y="128270"/>
                    <a:pt x="5110480" y="0"/>
                    <a:pt x="4847590" y="0"/>
                  </a:cubicBezTo>
                  <a:lnTo>
                    <a:pt x="1913890" y="0"/>
                  </a:lnTo>
                  <a:cubicBezTo>
                    <a:pt x="1625600" y="0"/>
                    <a:pt x="1358900" y="153670"/>
                    <a:pt x="1215390" y="402590"/>
                  </a:cubicBezTo>
                  <a:close/>
                </a:path>
              </a:pathLst>
            </a:custGeom>
            <a:blipFill>
              <a:blip r:embed="rId3"/>
              <a:stretch>
                <a:fillRect l="-19885" r="-19885"/>
              </a:stretch>
            </a:blipFill>
          </p:spPr>
          <p:txBody>
            <a:bodyPr/>
            <a:lstStyle/>
            <a:p>
              <a:endParaRPr lang="en-US"/>
            </a:p>
          </p:txBody>
        </p:sp>
      </p:grpSp>
      <p:grpSp>
        <p:nvGrpSpPr>
          <p:cNvPr id="4" name="Group 4"/>
          <p:cNvGrpSpPr/>
          <p:nvPr/>
        </p:nvGrpSpPr>
        <p:grpSpPr>
          <a:xfrm>
            <a:off x="6939708" y="2572575"/>
            <a:ext cx="4408584" cy="4104392"/>
            <a:chOff x="0" y="0"/>
            <a:chExt cx="6350000" cy="5911850"/>
          </a:xfrm>
        </p:grpSpPr>
        <p:sp>
          <p:nvSpPr>
            <p:cNvPr id="5" name="Freeform 5"/>
            <p:cNvSpPr/>
            <p:nvPr/>
          </p:nvSpPr>
          <p:spPr>
            <a:xfrm>
              <a:off x="0" y="0"/>
              <a:ext cx="6352540" cy="5913120"/>
            </a:xfrm>
            <a:custGeom>
              <a:avLst/>
              <a:gdLst/>
              <a:ahLst/>
              <a:cxnLst/>
              <a:rect l="l" t="t" r="r" b="b"/>
              <a:pathLst>
                <a:path w="6352540" h="5913120">
                  <a:moveTo>
                    <a:pt x="5995670" y="1826260"/>
                  </a:moveTo>
                  <a:lnTo>
                    <a:pt x="4719320" y="1826260"/>
                  </a:lnTo>
                  <a:cubicBezTo>
                    <a:pt x="4523740" y="1826260"/>
                    <a:pt x="4364990" y="1667510"/>
                    <a:pt x="4364990" y="1471930"/>
                  </a:cubicBezTo>
                  <a:lnTo>
                    <a:pt x="4364990" y="354330"/>
                  </a:lnTo>
                  <a:cubicBezTo>
                    <a:pt x="4364990" y="158750"/>
                    <a:pt x="4206240" y="0"/>
                    <a:pt x="4010660" y="0"/>
                  </a:cubicBezTo>
                  <a:lnTo>
                    <a:pt x="1061720" y="0"/>
                  </a:lnTo>
                  <a:cubicBezTo>
                    <a:pt x="866140" y="0"/>
                    <a:pt x="707390" y="158750"/>
                    <a:pt x="707390" y="354330"/>
                  </a:cubicBezTo>
                  <a:lnTo>
                    <a:pt x="707390" y="506730"/>
                  </a:lnTo>
                  <a:cubicBezTo>
                    <a:pt x="707390" y="702310"/>
                    <a:pt x="548640" y="861060"/>
                    <a:pt x="353060" y="861060"/>
                  </a:cubicBezTo>
                  <a:cubicBezTo>
                    <a:pt x="158750" y="861060"/>
                    <a:pt x="0" y="1018540"/>
                    <a:pt x="0" y="1214120"/>
                  </a:cubicBezTo>
                  <a:lnTo>
                    <a:pt x="0" y="4723130"/>
                  </a:lnTo>
                  <a:cubicBezTo>
                    <a:pt x="0" y="4918710"/>
                    <a:pt x="158750" y="5077460"/>
                    <a:pt x="354330" y="5077460"/>
                  </a:cubicBezTo>
                  <a:cubicBezTo>
                    <a:pt x="549910" y="5077460"/>
                    <a:pt x="708660" y="5236210"/>
                    <a:pt x="708660" y="5431790"/>
                  </a:cubicBezTo>
                  <a:lnTo>
                    <a:pt x="708660" y="5558790"/>
                  </a:lnTo>
                  <a:cubicBezTo>
                    <a:pt x="708660" y="5754370"/>
                    <a:pt x="867410" y="5913120"/>
                    <a:pt x="1062990" y="5913120"/>
                  </a:cubicBezTo>
                  <a:lnTo>
                    <a:pt x="4013200" y="5913120"/>
                  </a:lnTo>
                  <a:cubicBezTo>
                    <a:pt x="4208780" y="5913120"/>
                    <a:pt x="4367530" y="5754370"/>
                    <a:pt x="4367530" y="5558790"/>
                  </a:cubicBezTo>
                  <a:lnTo>
                    <a:pt x="4367530" y="5431790"/>
                  </a:lnTo>
                  <a:cubicBezTo>
                    <a:pt x="4367530" y="5236210"/>
                    <a:pt x="4526280" y="5077460"/>
                    <a:pt x="4721860" y="5077460"/>
                  </a:cubicBezTo>
                  <a:lnTo>
                    <a:pt x="5998210" y="5077460"/>
                  </a:lnTo>
                  <a:cubicBezTo>
                    <a:pt x="6193790" y="5077460"/>
                    <a:pt x="6352540" y="4918710"/>
                    <a:pt x="6352540" y="4723130"/>
                  </a:cubicBezTo>
                  <a:lnTo>
                    <a:pt x="6352540" y="2179320"/>
                  </a:lnTo>
                  <a:cubicBezTo>
                    <a:pt x="6350000" y="1983740"/>
                    <a:pt x="6191250" y="1826260"/>
                    <a:pt x="5995670" y="1826260"/>
                  </a:cubicBezTo>
                  <a:close/>
                </a:path>
              </a:pathLst>
            </a:custGeom>
            <a:blipFill>
              <a:blip r:embed="rId4"/>
              <a:stretch>
                <a:fillRect l="-19855" r="-19855"/>
              </a:stretch>
            </a:blipFill>
          </p:spPr>
          <p:txBody>
            <a:bodyPr/>
            <a:lstStyle/>
            <a:p>
              <a:endParaRPr lang="en-US"/>
            </a:p>
          </p:txBody>
        </p:sp>
      </p:grpSp>
      <p:grpSp>
        <p:nvGrpSpPr>
          <p:cNvPr id="6" name="Group 6"/>
          <p:cNvGrpSpPr/>
          <p:nvPr/>
        </p:nvGrpSpPr>
        <p:grpSpPr>
          <a:xfrm>
            <a:off x="12232758" y="2572575"/>
            <a:ext cx="4540256" cy="4104392"/>
            <a:chOff x="0" y="0"/>
            <a:chExt cx="6350000" cy="5740400"/>
          </a:xfrm>
        </p:grpSpPr>
        <p:sp>
          <p:nvSpPr>
            <p:cNvPr id="7" name="Freeform 7"/>
            <p:cNvSpPr/>
            <p:nvPr/>
          </p:nvSpPr>
          <p:spPr>
            <a:xfrm>
              <a:off x="0" y="0"/>
              <a:ext cx="6351270" cy="5741670"/>
            </a:xfrm>
            <a:custGeom>
              <a:avLst/>
              <a:gdLst/>
              <a:ahLst/>
              <a:cxnLst/>
              <a:rect l="l" t="t" r="r" b="b"/>
              <a:pathLst>
                <a:path w="6351270" h="5741670">
                  <a:moveTo>
                    <a:pt x="0" y="542290"/>
                  </a:moveTo>
                  <a:lnTo>
                    <a:pt x="0" y="2392680"/>
                  </a:lnTo>
                  <a:cubicBezTo>
                    <a:pt x="0" y="2691130"/>
                    <a:pt x="242570" y="2933700"/>
                    <a:pt x="542290" y="2933700"/>
                  </a:cubicBezTo>
                  <a:lnTo>
                    <a:pt x="1148080" y="2933700"/>
                  </a:lnTo>
                  <a:cubicBezTo>
                    <a:pt x="1447800" y="2933700"/>
                    <a:pt x="1690370" y="3176270"/>
                    <a:pt x="1690370" y="3475990"/>
                  </a:cubicBezTo>
                  <a:lnTo>
                    <a:pt x="1690370" y="5199380"/>
                  </a:lnTo>
                  <a:cubicBezTo>
                    <a:pt x="1690370" y="5499100"/>
                    <a:pt x="1932940" y="5741670"/>
                    <a:pt x="2232660" y="5741670"/>
                  </a:cubicBezTo>
                  <a:lnTo>
                    <a:pt x="3599180" y="5741670"/>
                  </a:lnTo>
                  <a:cubicBezTo>
                    <a:pt x="3735070" y="5741670"/>
                    <a:pt x="3867150" y="5689600"/>
                    <a:pt x="3967480" y="5598160"/>
                  </a:cubicBezTo>
                  <a:lnTo>
                    <a:pt x="6177280" y="3553460"/>
                  </a:lnTo>
                  <a:cubicBezTo>
                    <a:pt x="6287770" y="3450590"/>
                    <a:pt x="6351270" y="3307080"/>
                    <a:pt x="6351270" y="3155950"/>
                  </a:cubicBezTo>
                  <a:lnTo>
                    <a:pt x="6351270" y="542290"/>
                  </a:lnTo>
                  <a:cubicBezTo>
                    <a:pt x="6350000" y="242570"/>
                    <a:pt x="6107430" y="0"/>
                    <a:pt x="5807710" y="0"/>
                  </a:cubicBezTo>
                  <a:lnTo>
                    <a:pt x="542290" y="0"/>
                  </a:lnTo>
                  <a:cubicBezTo>
                    <a:pt x="242570" y="0"/>
                    <a:pt x="0" y="242570"/>
                    <a:pt x="0" y="542290"/>
                  </a:cubicBezTo>
                  <a:close/>
                </a:path>
              </a:pathLst>
            </a:custGeom>
            <a:blipFill>
              <a:blip r:embed="rId5"/>
              <a:stretch>
                <a:fillRect l="-17843" r="-17843"/>
              </a:stretch>
            </a:blipFill>
          </p:spPr>
          <p:txBody>
            <a:bodyPr/>
            <a:lstStyle/>
            <a:p>
              <a:endParaRPr lang="en-US"/>
            </a:p>
          </p:txBody>
        </p:sp>
      </p:grpSp>
      <p:sp>
        <p:nvSpPr>
          <p:cNvPr id="8" name="Freeform 8"/>
          <p:cNvSpPr/>
          <p:nvPr/>
        </p:nvSpPr>
        <p:spPr>
          <a:xfrm>
            <a:off x="18010276" y="4182015"/>
            <a:ext cx="5860359" cy="8017904"/>
          </a:xfrm>
          <a:custGeom>
            <a:avLst/>
            <a:gdLst/>
            <a:ahLst/>
            <a:cxnLst/>
            <a:rect l="l" t="t" r="r" b="b"/>
            <a:pathLst>
              <a:path w="5860359" h="8017904">
                <a:moveTo>
                  <a:pt x="0" y="0"/>
                </a:moveTo>
                <a:lnTo>
                  <a:pt x="5860360" y="0"/>
                </a:lnTo>
                <a:lnTo>
                  <a:pt x="5860360" y="8017904"/>
                </a:lnTo>
                <a:lnTo>
                  <a:pt x="0" y="80179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a:off x="-5584799" y="-1720677"/>
            <a:ext cx="5860359" cy="8017904"/>
          </a:xfrm>
          <a:custGeom>
            <a:avLst/>
            <a:gdLst/>
            <a:ahLst/>
            <a:cxnLst/>
            <a:rect l="l" t="t" r="r" b="b"/>
            <a:pathLst>
              <a:path w="5860359" h="8017904">
                <a:moveTo>
                  <a:pt x="0" y="0"/>
                </a:moveTo>
                <a:lnTo>
                  <a:pt x="5860359" y="0"/>
                </a:lnTo>
                <a:lnTo>
                  <a:pt x="5860359" y="8017905"/>
                </a:lnTo>
                <a:lnTo>
                  <a:pt x="0" y="801790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1262881" y="1257224"/>
            <a:ext cx="15762238" cy="849634"/>
          </a:xfrm>
          <a:prstGeom prst="rect">
            <a:avLst/>
          </a:prstGeom>
        </p:spPr>
        <p:txBody>
          <a:bodyPr lIns="0" tIns="0" rIns="0" bIns="0" rtlCol="0" anchor="t">
            <a:spAutoFit/>
          </a:bodyPr>
          <a:lstStyle/>
          <a:p>
            <a:pPr algn="ctr">
              <a:lnSpc>
                <a:spcPts val="6405"/>
              </a:lnSpc>
            </a:pPr>
            <a:r>
              <a:rPr lang="en-US" sz="6100">
                <a:solidFill>
                  <a:srgbClr val="FFFFFF"/>
                </a:solidFill>
                <a:latin typeface="DM Sans"/>
                <a:ea typeface="DM Sans"/>
                <a:cs typeface="DM Sans"/>
                <a:sym typeface="DM Sans"/>
              </a:rPr>
              <a:t>Governance Structures: Who’s at the Table?</a:t>
            </a:r>
          </a:p>
        </p:txBody>
      </p:sp>
      <p:sp>
        <p:nvSpPr>
          <p:cNvPr id="11" name="TextBox 11"/>
          <p:cNvSpPr txBox="1"/>
          <p:nvPr/>
        </p:nvSpPr>
        <p:spPr>
          <a:xfrm>
            <a:off x="1787096" y="6987577"/>
            <a:ext cx="3996035" cy="419100"/>
          </a:xfrm>
          <a:prstGeom prst="rect">
            <a:avLst/>
          </a:prstGeom>
        </p:spPr>
        <p:txBody>
          <a:bodyPr lIns="0" tIns="0" rIns="0" bIns="0" rtlCol="0" anchor="t">
            <a:spAutoFit/>
          </a:bodyPr>
          <a:lstStyle/>
          <a:p>
            <a:pPr algn="ctr">
              <a:lnSpc>
                <a:spcPts val="3150"/>
              </a:lnSpc>
            </a:pPr>
            <a:r>
              <a:rPr lang="en-US" sz="3000" b="1">
                <a:solidFill>
                  <a:srgbClr val="FFFFFF"/>
                </a:solidFill>
                <a:latin typeface="DM Sans Bold"/>
                <a:ea typeface="DM Sans Bold"/>
                <a:cs typeface="DM Sans Bold"/>
                <a:sym typeface="DM Sans Bold"/>
              </a:rPr>
              <a:t>Oversight Committee</a:t>
            </a:r>
          </a:p>
        </p:txBody>
      </p:sp>
      <p:sp>
        <p:nvSpPr>
          <p:cNvPr id="12" name="TextBox 12"/>
          <p:cNvSpPr txBox="1"/>
          <p:nvPr/>
        </p:nvSpPr>
        <p:spPr>
          <a:xfrm>
            <a:off x="7880120" y="6968527"/>
            <a:ext cx="2530673" cy="419100"/>
          </a:xfrm>
          <a:prstGeom prst="rect">
            <a:avLst/>
          </a:prstGeom>
        </p:spPr>
        <p:txBody>
          <a:bodyPr lIns="0" tIns="0" rIns="0" bIns="0" rtlCol="0" anchor="t">
            <a:spAutoFit/>
          </a:bodyPr>
          <a:lstStyle/>
          <a:p>
            <a:pPr algn="ctr">
              <a:lnSpc>
                <a:spcPts val="3150"/>
              </a:lnSpc>
            </a:pPr>
            <a:r>
              <a:rPr lang="en-US" sz="3000" b="1">
                <a:solidFill>
                  <a:srgbClr val="FFFFFF"/>
                </a:solidFill>
                <a:latin typeface="DM Sans Bold"/>
                <a:ea typeface="DM Sans Bold"/>
                <a:cs typeface="DM Sans Bold"/>
                <a:sym typeface="DM Sans Bold"/>
              </a:rPr>
              <a:t>Defined Roles</a:t>
            </a:r>
          </a:p>
        </p:txBody>
      </p:sp>
      <p:sp>
        <p:nvSpPr>
          <p:cNvPr id="13" name="TextBox 13"/>
          <p:cNvSpPr txBox="1"/>
          <p:nvPr/>
        </p:nvSpPr>
        <p:spPr>
          <a:xfrm>
            <a:off x="12055706" y="6968527"/>
            <a:ext cx="4894362" cy="828047"/>
          </a:xfrm>
          <a:prstGeom prst="rect">
            <a:avLst/>
          </a:prstGeom>
        </p:spPr>
        <p:txBody>
          <a:bodyPr lIns="0" tIns="0" rIns="0" bIns="0" rtlCol="0" anchor="t">
            <a:spAutoFit/>
          </a:bodyPr>
          <a:lstStyle/>
          <a:p>
            <a:pPr algn="ctr">
              <a:lnSpc>
                <a:spcPts val="3150"/>
              </a:lnSpc>
            </a:pPr>
            <a:r>
              <a:rPr lang="en-US" sz="3000" b="1" dirty="0">
                <a:solidFill>
                  <a:srgbClr val="FFFFFF"/>
                </a:solidFill>
                <a:latin typeface="DM Sans Bold"/>
                <a:ea typeface="DM Sans Bold"/>
                <a:cs typeface="DM Sans Bold"/>
                <a:sym typeface="DM Sans Bold"/>
              </a:rPr>
              <a:t>Leadership </a:t>
            </a:r>
          </a:p>
          <a:p>
            <a:pPr algn="ctr">
              <a:lnSpc>
                <a:spcPts val="3150"/>
              </a:lnSpc>
            </a:pPr>
            <a:r>
              <a:rPr lang="en-US" sz="3000" b="1" dirty="0">
                <a:solidFill>
                  <a:srgbClr val="FFFFFF"/>
                </a:solidFill>
                <a:latin typeface="DM Sans Bold"/>
                <a:ea typeface="DM Sans Bold"/>
                <a:cs typeface="DM Sans Bold"/>
                <a:sym typeface="DM Sans Bold"/>
              </a:rPr>
              <a:t>Accountability</a:t>
            </a:r>
          </a:p>
        </p:txBody>
      </p:sp>
      <p:sp>
        <p:nvSpPr>
          <p:cNvPr id="14" name="TextBox 14"/>
          <p:cNvSpPr txBox="1"/>
          <p:nvPr/>
        </p:nvSpPr>
        <p:spPr>
          <a:xfrm>
            <a:off x="1350733" y="7912519"/>
            <a:ext cx="4843080" cy="1589405"/>
          </a:xfrm>
          <a:prstGeom prst="rect">
            <a:avLst/>
          </a:prstGeom>
        </p:spPr>
        <p:txBody>
          <a:bodyPr lIns="0" tIns="0" rIns="0" bIns="0" rtlCol="0" anchor="t">
            <a:spAutoFit/>
          </a:bodyPr>
          <a:lstStyle/>
          <a:p>
            <a:pPr algn="ctr">
              <a:lnSpc>
                <a:spcPts val="3220"/>
              </a:lnSpc>
            </a:pPr>
            <a:r>
              <a:rPr lang="en-US" sz="2300" dirty="0">
                <a:solidFill>
                  <a:srgbClr val="FFFFFF"/>
                </a:solidFill>
                <a:latin typeface="DM Sans"/>
                <a:ea typeface="DM Sans"/>
                <a:cs typeface="DM Sans"/>
                <a:sym typeface="DM Sans"/>
              </a:rPr>
              <a:t>Cross-functional team with representation from clinical, supply chain/value analysis, IT, compliance, and leadership</a:t>
            </a:r>
          </a:p>
        </p:txBody>
      </p:sp>
      <p:sp>
        <p:nvSpPr>
          <p:cNvPr id="15" name="TextBox 15"/>
          <p:cNvSpPr txBox="1"/>
          <p:nvPr/>
        </p:nvSpPr>
        <p:spPr>
          <a:xfrm>
            <a:off x="6722460" y="7917917"/>
            <a:ext cx="4843080" cy="1189355"/>
          </a:xfrm>
          <a:prstGeom prst="rect">
            <a:avLst/>
          </a:prstGeom>
        </p:spPr>
        <p:txBody>
          <a:bodyPr lIns="0" tIns="0" rIns="0" bIns="0" rtlCol="0" anchor="t">
            <a:spAutoFit/>
          </a:bodyPr>
          <a:lstStyle/>
          <a:p>
            <a:pPr algn="ctr">
              <a:lnSpc>
                <a:spcPts val="3220"/>
              </a:lnSpc>
            </a:pPr>
            <a:r>
              <a:rPr lang="en-US" sz="2300" dirty="0">
                <a:solidFill>
                  <a:srgbClr val="FFFFFF"/>
                </a:solidFill>
                <a:latin typeface="DM Sans"/>
                <a:ea typeface="DM Sans"/>
                <a:cs typeface="DM Sans"/>
                <a:sym typeface="DM Sans"/>
              </a:rPr>
              <a:t>Clear accountability for approving AI tools, monitoring outcomes, and reporting back to leadership.</a:t>
            </a:r>
          </a:p>
        </p:txBody>
      </p:sp>
      <p:sp>
        <p:nvSpPr>
          <p:cNvPr id="16" name="TextBox 16"/>
          <p:cNvSpPr txBox="1"/>
          <p:nvPr/>
        </p:nvSpPr>
        <p:spPr>
          <a:xfrm>
            <a:off x="12094187" y="7845734"/>
            <a:ext cx="4843080" cy="1589405"/>
          </a:xfrm>
          <a:prstGeom prst="rect">
            <a:avLst/>
          </a:prstGeom>
        </p:spPr>
        <p:txBody>
          <a:bodyPr lIns="0" tIns="0" rIns="0" bIns="0" rtlCol="0" anchor="t">
            <a:spAutoFit/>
          </a:bodyPr>
          <a:lstStyle/>
          <a:p>
            <a:pPr algn="ctr">
              <a:lnSpc>
                <a:spcPts val="3220"/>
              </a:lnSpc>
            </a:pPr>
            <a:r>
              <a:rPr lang="en-US" sz="2300" dirty="0">
                <a:solidFill>
                  <a:srgbClr val="FFFFFF"/>
                </a:solidFill>
                <a:latin typeface="DM Sans"/>
                <a:ea typeface="DM Sans"/>
                <a:cs typeface="DM Sans"/>
                <a:sym typeface="DM Sans"/>
              </a:rPr>
              <a:t>Executive sponsor ensures AI governance has visibility and authority at the highest level of the organization.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5234A9">
                <a:alpha val="100000"/>
              </a:srgbClr>
            </a:gs>
            <a:gs pos="100000">
              <a:srgbClr val="400AD4">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Freeform 2"/>
          <p:cNvSpPr/>
          <p:nvPr/>
        </p:nvSpPr>
        <p:spPr>
          <a:xfrm>
            <a:off x="9232489" y="1523556"/>
            <a:ext cx="1571938" cy="1571938"/>
          </a:xfrm>
          <a:custGeom>
            <a:avLst/>
            <a:gdLst/>
            <a:ahLst/>
            <a:cxnLst/>
            <a:rect l="l" t="t" r="r" b="b"/>
            <a:pathLst>
              <a:path w="1571938" h="1571938">
                <a:moveTo>
                  <a:pt x="0" y="0"/>
                </a:moveTo>
                <a:lnTo>
                  <a:pt x="1571938" y="0"/>
                </a:lnTo>
                <a:lnTo>
                  <a:pt x="1571938" y="1571938"/>
                </a:lnTo>
                <a:lnTo>
                  <a:pt x="0" y="15719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9144000" y="4269042"/>
            <a:ext cx="1748915" cy="1748915"/>
          </a:xfrm>
          <a:custGeom>
            <a:avLst/>
            <a:gdLst/>
            <a:ahLst/>
            <a:cxnLst/>
            <a:rect l="l" t="t" r="r" b="b"/>
            <a:pathLst>
              <a:path w="1748915" h="1748915">
                <a:moveTo>
                  <a:pt x="0" y="0"/>
                </a:moveTo>
                <a:lnTo>
                  <a:pt x="1748915" y="0"/>
                </a:lnTo>
                <a:lnTo>
                  <a:pt x="1748915" y="1748916"/>
                </a:lnTo>
                <a:lnTo>
                  <a:pt x="0" y="17489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9232489" y="7106029"/>
            <a:ext cx="1748553" cy="1462426"/>
          </a:xfrm>
          <a:custGeom>
            <a:avLst/>
            <a:gdLst/>
            <a:ahLst/>
            <a:cxnLst/>
            <a:rect l="l" t="t" r="r" b="b"/>
            <a:pathLst>
              <a:path w="1748553" h="1462426">
                <a:moveTo>
                  <a:pt x="0" y="0"/>
                </a:moveTo>
                <a:lnTo>
                  <a:pt x="1748553" y="0"/>
                </a:lnTo>
                <a:lnTo>
                  <a:pt x="1748553" y="1462426"/>
                </a:lnTo>
                <a:lnTo>
                  <a:pt x="0" y="146242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1028700" y="1457745"/>
            <a:ext cx="6049651" cy="4463418"/>
          </a:xfrm>
          <a:prstGeom prst="rect">
            <a:avLst/>
          </a:prstGeom>
        </p:spPr>
        <p:txBody>
          <a:bodyPr lIns="0" tIns="0" rIns="0" bIns="0" rtlCol="0" anchor="t">
            <a:spAutoFit/>
          </a:bodyPr>
          <a:lstStyle/>
          <a:p>
            <a:pPr algn="l">
              <a:lnSpc>
                <a:spcPts val="8715"/>
              </a:lnSpc>
            </a:pPr>
            <a:r>
              <a:rPr lang="en-US" sz="8300">
                <a:solidFill>
                  <a:srgbClr val="FFFFFF"/>
                </a:solidFill>
                <a:latin typeface="DM Sans"/>
                <a:ea typeface="DM Sans"/>
                <a:cs typeface="DM Sans"/>
                <a:sym typeface="DM Sans"/>
              </a:rPr>
              <a:t>Governance in Action: Policies &amp; Processes</a:t>
            </a:r>
          </a:p>
        </p:txBody>
      </p:sp>
      <p:sp>
        <p:nvSpPr>
          <p:cNvPr id="6" name="TextBox 6"/>
          <p:cNvSpPr txBox="1"/>
          <p:nvPr/>
        </p:nvSpPr>
        <p:spPr>
          <a:xfrm>
            <a:off x="1028700" y="5864013"/>
            <a:ext cx="4866323" cy="1967230"/>
          </a:xfrm>
          <a:prstGeom prst="rect">
            <a:avLst/>
          </a:prstGeom>
        </p:spPr>
        <p:txBody>
          <a:bodyPr lIns="0" tIns="0" rIns="0" bIns="0" rtlCol="0" anchor="t">
            <a:spAutoFit/>
          </a:bodyPr>
          <a:lstStyle/>
          <a:p>
            <a:pPr algn="l">
              <a:lnSpc>
                <a:spcPts val="3919"/>
              </a:lnSpc>
              <a:spcBef>
                <a:spcPct val="0"/>
              </a:spcBef>
            </a:pPr>
            <a:r>
              <a:rPr lang="en-US" sz="2799">
                <a:solidFill>
                  <a:srgbClr val="BFA8EF"/>
                </a:solidFill>
                <a:latin typeface="DM Sans"/>
                <a:ea typeface="DM Sans"/>
                <a:cs typeface="DM Sans"/>
                <a:sym typeface="DM Sans"/>
              </a:rPr>
              <a:t>How do we practically win when it comes to governance and not simply create another committee</a:t>
            </a:r>
          </a:p>
        </p:txBody>
      </p:sp>
      <p:sp>
        <p:nvSpPr>
          <p:cNvPr id="7" name="TextBox 7"/>
          <p:cNvSpPr txBox="1"/>
          <p:nvPr/>
        </p:nvSpPr>
        <p:spPr>
          <a:xfrm>
            <a:off x="11533228" y="1561656"/>
            <a:ext cx="1512987" cy="419100"/>
          </a:xfrm>
          <a:prstGeom prst="rect">
            <a:avLst/>
          </a:prstGeom>
        </p:spPr>
        <p:txBody>
          <a:bodyPr lIns="0" tIns="0" rIns="0" bIns="0" rtlCol="0" anchor="t">
            <a:spAutoFit/>
          </a:bodyPr>
          <a:lstStyle/>
          <a:p>
            <a:pPr algn="l">
              <a:lnSpc>
                <a:spcPts val="3150"/>
              </a:lnSpc>
            </a:pPr>
            <a:r>
              <a:rPr lang="en-US" sz="3000" b="1">
                <a:solidFill>
                  <a:srgbClr val="FFFFFF"/>
                </a:solidFill>
                <a:latin typeface="DM Sans Bold"/>
                <a:ea typeface="DM Sans Bold"/>
                <a:cs typeface="DM Sans Bold"/>
                <a:sym typeface="DM Sans Bold"/>
              </a:rPr>
              <a:t>Policies:</a:t>
            </a:r>
          </a:p>
        </p:txBody>
      </p:sp>
      <p:sp>
        <p:nvSpPr>
          <p:cNvPr id="8" name="TextBox 8"/>
          <p:cNvSpPr txBox="1"/>
          <p:nvPr/>
        </p:nvSpPr>
        <p:spPr>
          <a:xfrm>
            <a:off x="11533228" y="4238938"/>
            <a:ext cx="5777210" cy="419100"/>
          </a:xfrm>
          <a:prstGeom prst="rect">
            <a:avLst/>
          </a:prstGeom>
        </p:spPr>
        <p:txBody>
          <a:bodyPr lIns="0" tIns="0" rIns="0" bIns="0" rtlCol="0" anchor="t">
            <a:spAutoFit/>
          </a:bodyPr>
          <a:lstStyle/>
          <a:p>
            <a:pPr algn="l">
              <a:lnSpc>
                <a:spcPts val="3150"/>
              </a:lnSpc>
            </a:pPr>
            <a:r>
              <a:rPr lang="en-US" sz="3000" b="1">
                <a:solidFill>
                  <a:srgbClr val="FFFFFF"/>
                </a:solidFill>
                <a:latin typeface="DM Sans Bold"/>
                <a:ea typeface="DM Sans Bold"/>
                <a:cs typeface="DM Sans Bold"/>
                <a:sym typeface="DM Sans Bold"/>
              </a:rPr>
              <a:t>Insdustry Partner Assessments</a:t>
            </a:r>
          </a:p>
        </p:txBody>
      </p:sp>
      <p:sp>
        <p:nvSpPr>
          <p:cNvPr id="9" name="TextBox 9"/>
          <p:cNvSpPr txBox="1"/>
          <p:nvPr/>
        </p:nvSpPr>
        <p:spPr>
          <a:xfrm>
            <a:off x="11533228" y="2110996"/>
            <a:ext cx="4843080" cy="1298575"/>
          </a:xfrm>
          <a:prstGeom prst="rect">
            <a:avLst/>
          </a:prstGeom>
        </p:spPr>
        <p:txBody>
          <a:bodyPr lIns="0" tIns="0" rIns="0" bIns="0" rtlCol="0" anchor="t">
            <a:spAutoFit/>
          </a:bodyPr>
          <a:lstStyle/>
          <a:p>
            <a:pPr algn="l">
              <a:lnSpc>
                <a:spcPts val="3499"/>
              </a:lnSpc>
            </a:pPr>
            <a:r>
              <a:rPr lang="en-US" sz="2499">
                <a:solidFill>
                  <a:srgbClr val="BFA8EF"/>
                </a:solidFill>
                <a:latin typeface="DM Sans"/>
                <a:ea typeface="DM Sans"/>
                <a:cs typeface="DM Sans"/>
                <a:sym typeface="DM Sans"/>
              </a:rPr>
              <a:t>Define consistent criteria for adopting AI covering ethics, patient impact, and ROI.</a:t>
            </a:r>
          </a:p>
        </p:txBody>
      </p:sp>
      <p:sp>
        <p:nvSpPr>
          <p:cNvPr id="10" name="TextBox 10"/>
          <p:cNvSpPr txBox="1"/>
          <p:nvPr/>
        </p:nvSpPr>
        <p:spPr>
          <a:xfrm>
            <a:off x="11533228" y="4788279"/>
            <a:ext cx="4843080" cy="1298575"/>
          </a:xfrm>
          <a:prstGeom prst="rect">
            <a:avLst/>
          </a:prstGeom>
        </p:spPr>
        <p:txBody>
          <a:bodyPr lIns="0" tIns="0" rIns="0" bIns="0" rtlCol="0" anchor="t">
            <a:spAutoFit/>
          </a:bodyPr>
          <a:lstStyle/>
          <a:p>
            <a:pPr algn="l">
              <a:lnSpc>
                <a:spcPts val="3499"/>
              </a:lnSpc>
            </a:pPr>
            <a:r>
              <a:rPr lang="en-US" sz="2499">
                <a:solidFill>
                  <a:srgbClr val="BFA8EF"/>
                </a:solidFill>
                <a:latin typeface="DM Sans"/>
                <a:ea typeface="DM Sans"/>
                <a:cs typeface="DM Sans"/>
                <a:sym typeface="DM Sans"/>
              </a:rPr>
              <a:t>Require industry partners to provide transparency, bias testing, and ongoing support.</a:t>
            </a:r>
          </a:p>
        </p:txBody>
      </p:sp>
      <p:sp>
        <p:nvSpPr>
          <p:cNvPr id="11" name="TextBox 11"/>
          <p:cNvSpPr txBox="1"/>
          <p:nvPr/>
        </p:nvSpPr>
        <p:spPr>
          <a:xfrm>
            <a:off x="11533228" y="6915529"/>
            <a:ext cx="1209377" cy="419100"/>
          </a:xfrm>
          <a:prstGeom prst="rect">
            <a:avLst/>
          </a:prstGeom>
        </p:spPr>
        <p:txBody>
          <a:bodyPr lIns="0" tIns="0" rIns="0" bIns="0" rtlCol="0" anchor="t">
            <a:spAutoFit/>
          </a:bodyPr>
          <a:lstStyle/>
          <a:p>
            <a:pPr algn="l">
              <a:lnSpc>
                <a:spcPts val="3150"/>
              </a:lnSpc>
            </a:pPr>
            <a:r>
              <a:rPr lang="en-US" sz="3000" b="1">
                <a:solidFill>
                  <a:srgbClr val="FFFFFF"/>
                </a:solidFill>
                <a:latin typeface="DM Sans Bold"/>
                <a:ea typeface="DM Sans Bold"/>
                <a:cs typeface="DM Sans Bold"/>
                <a:sym typeface="DM Sans Bold"/>
              </a:rPr>
              <a:t>Audits</a:t>
            </a:r>
          </a:p>
        </p:txBody>
      </p:sp>
      <p:sp>
        <p:nvSpPr>
          <p:cNvPr id="12" name="TextBox 12"/>
          <p:cNvSpPr txBox="1"/>
          <p:nvPr/>
        </p:nvSpPr>
        <p:spPr>
          <a:xfrm>
            <a:off x="11533228" y="7464869"/>
            <a:ext cx="4843080" cy="1298575"/>
          </a:xfrm>
          <a:prstGeom prst="rect">
            <a:avLst/>
          </a:prstGeom>
        </p:spPr>
        <p:txBody>
          <a:bodyPr lIns="0" tIns="0" rIns="0" bIns="0" rtlCol="0" anchor="t">
            <a:spAutoFit/>
          </a:bodyPr>
          <a:lstStyle/>
          <a:p>
            <a:pPr algn="l">
              <a:lnSpc>
                <a:spcPts val="3499"/>
              </a:lnSpc>
            </a:pPr>
            <a:r>
              <a:rPr lang="en-US" sz="2499">
                <a:solidFill>
                  <a:srgbClr val="BFA8EF"/>
                </a:solidFill>
                <a:latin typeface="DM Sans"/>
                <a:ea typeface="DM Sans"/>
                <a:cs typeface="DM Sans"/>
                <a:sym typeface="DM Sans"/>
              </a:rPr>
              <a:t>Establish regular reviews of AI tools to monitor performance and fairness over time</a:t>
            </a:r>
          </a:p>
        </p:txBody>
      </p:sp>
      <p:sp>
        <p:nvSpPr>
          <p:cNvPr id="13" name="AutoShape 13"/>
          <p:cNvSpPr/>
          <p:nvPr/>
        </p:nvSpPr>
        <p:spPr>
          <a:xfrm flipH="1">
            <a:off x="7315606" y="-844695"/>
            <a:ext cx="0" cy="11976390"/>
          </a:xfrm>
          <a:prstGeom prst="line">
            <a:avLst/>
          </a:prstGeom>
          <a:ln w="38100" cap="flat">
            <a:solidFill>
              <a:srgbClr val="9B6AFF"/>
            </a:solidFill>
            <a:prstDash val="solid"/>
            <a:headEnd type="none" w="sm" len="sm"/>
            <a:tailEnd type="none" w="sm" len="sm"/>
          </a:ln>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5234A9">
                <a:alpha val="100000"/>
              </a:srgbClr>
            </a:gs>
            <a:gs pos="100000">
              <a:srgbClr val="400AD4">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Freeform 2"/>
          <p:cNvSpPr/>
          <p:nvPr/>
        </p:nvSpPr>
        <p:spPr>
          <a:xfrm>
            <a:off x="2120265" y="3492514"/>
            <a:ext cx="3067162" cy="2626606"/>
          </a:xfrm>
          <a:custGeom>
            <a:avLst/>
            <a:gdLst/>
            <a:ahLst/>
            <a:cxnLst/>
            <a:rect l="l" t="t" r="r" b="b"/>
            <a:pathLst>
              <a:path w="3067162" h="2626606">
                <a:moveTo>
                  <a:pt x="0" y="0"/>
                </a:moveTo>
                <a:lnTo>
                  <a:pt x="3067162" y="0"/>
                </a:lnTo>
                <a:lnTo>
                  <a:pt x="3067162" y="2626606"/>
                </a:lnTo>
                <a:lnTo>
                  <a:pt x="0" y="2626606"/>
                </a:lnTo>
                <a:lnTo>
                  <a:pt x="0" y="0"/>
                </a:lnTo>
                <a:close/>
              </a:path>
            </a:pathLst>
          </a:custGeom>
          <a:blipFill>
            <a:blip r:embed="rId3"/>
            <a:stretch>
              <a:fillRect/>
            </a:stretch>
          </a:blipFill>
        </p:spPr>
        <p:txBody>
          <a:bodyPr/>
          <a:lstStyle/>
          <a:p>
            <a:endParaRPr lang="en-US"/>
          </a:p>
        </p:txBody>
      </p:sp>
      <p:sp>
        <p:nvSpPr>
          <p:cNvPr id="3" name="Freeform 3"/>
          <p:cNvSpPr/>
          <p:nvPr/>
        </p:nvSpPr>
        <p:spPr>
          <a:xfrm>
            <a:off x="7509492" y="3192335"/>
            <a:ext cx="3269015" cy="3269015"/>
          </a:xfrm>
          <a:custGeom>
            <a:avLst/>
            <a:gdLst/>
            <a:ahLst/>
            <a:cxnLst/>
            <a:rect l="l" t="t" r="r" b="b"/>
            <a:pathLst>
              <a:path w="3269015" h="3269015">
                <a:moveTo>
                  <a:pt x="0" y="0"/>
                </a:moveTo>
                <a:lnTo>
                  <a:pt x="3269016" y="0"/>
                </a:lnTo>
                <a:lnTo>
                  <a:pt x="3269016" y="3269015"/>
                </a:lnTo>
                <a:lnTo>
                  <a:pt x="0" y="3269015"/>
                </a:lnTo>
                <a:lnTo>
                  <a:pt x="0" y="0"/>
                </a:lnTo>
                <a:close/>
              </a:path>
            </a:pathLst>
          </a:custGeom>
          <a:blipFill>
            <a:blip r:embed="rId4"/>
            <a:stretch>
              <a:fillRect/>
            </a:stretch>
          </a:blipFill>
        </p:spPr>
        <p:txBody>
          <a:bodyPr/>
          <a:lstStyle/>
          <a:p>
            <a:endParaRPr lang="en-US"/>
          </a:p>
        </p:txBody>
      </p:sp>
      <p:sp>
        <p:nvSpPr>
          <p:cNvPr id="4" name="Freeform 4"/>
          <p:cNvSpPr/>
          <p:nvPr/>
        </p:nvSpPr>
        <p:spPr>
          <a:xfrm>
            <a:off x="13063578" y="3553926"/>
            <a:ext cx="2605572" cy="2605572"/>
          </a:xfrm>
          <a:custGeom>
            <a:avLst/>
            <a:gdLst/>
            <a:ahLst/>
            <a:cxnLst/>
            <a:rect l="l" t="t" r="r" b="b"/>
            <a:pathLst>
              <a:path w="2605572" h="2605572">
                <a:moveTo>
                  <a:pt x="0" y="0"/>
                </a:moveTo>
                <a:lnTo>
                  <a:pt x="2605573" y="0"/>
                </a:lnTo>
                <a:lnTo>
                  <a:pt x="2605573" y="2605573"/>
                </a:lnTo>
                <a:lnTo>
                  <a:pt x="0" y="260557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TextBox 5"/>
          <p:cNvSpPr txBox="1"/>
          <p:nvPr/>
        </p:nvSpPr>
        <p:spPr>
          <a:xfrm>
            <a:off x="700088" y="980639"/>
            <a:ext cx="16887825" cy="1247775"/>
          </a:xfrm>
          <a:prstGeom prst="rect">
            <a:avLst/>
          </a:prstGeom>
        </p:spPr>
        <p:txBody>
          <a:bodyPr lIns="0" tIns="0" rIns="0" bIns="0" rtlCol="0" anchor="t">
            <a:spAutoFit/>
          </a:bodyPr>
          <a:lstStyle/>
          <a:p>
            <a:pPr algn="ctr">
              <a:lnSpc>
                <a:spcPts val="9450"/>
              </a:lnSpc>
            </a:pPr>
            <a:r>
              <a:rPr lang="en-US" sz="9000">
                <a:solidFill>
                  <a:srgbClr val="FFFFFF"/>
                </a:solidFill>
                <a:latin typeface="DM Sans"/>
                <a:ea typeface="DM Sans"/>
                <a:cs typeface="DM Sans"/>
                <a:sym typeface="DM Sans"/>
              </a:rPr>
              <a:t>Tools to Support AI Governance</a:t>
            </a:r>
          </a:p>
        </p:txBody>
      </p:sp>
      <p:sp>
        <p:nvSpPr>
          <p:cNvPr id="6" name="TextBox 6"/>
          <p:cNvSpPr txBox="1"/>
          <p:nvPr/>
        </p:nvSpPr>
        <p:spPr>
          <a:xfrm>
            <a:off x="7162354" y="2320949"/>
            <a:ext cx="3963293" cy="481330"/>
          </a:xfrm>
          <a:prstGeom prst="rect">
            <a:avLst/>
          </a:prstGeom>
        </p:spPr>
        <p:txBody>
          <a:bodyPr lIns="0" tIns="0" rIns="0" bIns="0" rtlCol="0" anchor="t">
            <a:spAutoFit/>
          </a:bodyPr>
          <a:lstStyle/>
          <a:p>
            <a:pPr algn="ctr">
              <a:lnSpc>
                <a:spcPts val="3919"/>
              </a:lnSpc>
              <a:spcBef>
                <a:spcPct val="0"/>
              </a:spcBef>
            </a:pPr>
            <a:r>
              <a:rPr lang="en-US" sz="2799">
                <a:solidFill>
                  <a:srgbClr val="BFA8EF"/>
                </a:solidFill>
                <a:latin typeface="DM Sans"/>
                <a:ea typeface="DM Sans"/>
                <a:cs typeface="DM Sans"/>
                <a:sym typeface="DM Sans"/>
              </a:rPr>
              <a:t>Put Theory Into Practice</a:t>
            </a:r>
          </a:p>
        </p:txBody>
      </p:sp>
      <p:sp>
        <p:nvSpPr>
          <p:cNvPr id="7" name="TextBox 7"/>
          <p:cNvSpPr txBox="1"/>
          <p:nvPr/>
        </p:nvSpPr>
        <p:spPr>
          <a:xfrm>
            <a:off x="2120265" y="6357245"/>
            <a:ext cx="3324820" cy="819150"/>
          </a:xfrm>
          <a:prstGeom prst="rect">
            <a:avLst/>
          </a:prstGeom>
        </p:spPr>
        <p:txBody>
          <a:bodyPr lIns="0" tIns="0" rIns="0" bIns="0" rtlCol="0" anchor="t">
            <a:spAutoFit/>
          </a:bodyPr>
          <a:lstStyle/>
          <a:p>
            <a:pPr algn="l">
              <a:lnSpc>
                <a:spcPts val="3150"/>
              </a:lnSpc>
            </a:pPr>
            <a:r>
              <a:rPr lang="en-US" sz="3000">
                <a:solidFill>
                  <a:srgbClr val="FFFFFF"/>
                </a:solidFill>
                <a:latin typeface="DM Sans"/>
                <a:ea typeface="DM Sans"/>
                <a:cs typeface="DM Sans"/>
                <a:sym typeface="DM Sans"/>
              </a:rPr>
              <a:t>AI Implementation </a:t>
            </a:r>
          </a:p>
          <a:p>
            <a:pPr algn="l">
              <a:lnSpc>
                <a:spcPts val="3150"/>
              </a:lnSpc>
            </a:pPr>
            <a:r>
              <a:rPr lang="en-US" sz="3000">
                <a:solidFill>
                  <a:srgbClr val="FFFFFF"/>
                </a:solidFill>
                <a:latin typeface="DM Sans"/>
                <a:ea typeface="DM Sans"/>
                <a:cs typeface="DM Sans"/>
                <a:sym typeface="DM Sans"/>
              </a:rPr>
              <a:t>Checklist</a:t>
            </a:r>
          </a:p>
        </p:txBody>
      </p:sp>
      <p:sp>
        <p:nvSpPr>
          <p:cNvPr id="8" name="TextBox 8"/>
          <p:cNvSpPr txBox="1"/>
          <p:nvPr/>
        </p:nvSpPr>
        <p:spPr>
          <a:xfrm>
            <a:off x="7539484" y="6383962"/>
            <a:ext cx="3209032" cy="819150"/>
          </a:xfrm>
          <a:prstGeom prst="rect">
            <a:avLst/>
          </a:prstGeom>
        </p:spPr>
        <p:txBody>
          <a:bodyPr lIns="0" tIns="0" rIns="0" bIns="0" rtlCol="0" anchor="t">
            <a:spAutoFit/>
          </a:bodyPr>
          <a:lstStyle/>
          <a:p>
            <a:pPr algn="l">
              <a:lnSpc>
                <a:spcPts val="3150"/>
              </a:lnSpc>
            </a:pPr>
            <a:r>
              <a:rPr lang="en-US" sz="3000" b="1">
                <a:solidFill>
                  <a:srgbClr val="FFFFFF"/>
                </a:solidFill>
                <a:latin typeface="DM Sans Bold"/>
                <a:ea typeface="DM Sans Bold"/>
                <a:cs typeface="DM Sans Bold"/>
                <a:sym typeface="DM Sans Bold"/>
              </a:rPr>
              <a:t>Risk Assessment </a:t>
            </a:r>
          </a:p>
          <a:p>
            <a:pPr algn="l">
              <a:lnSpc>
                <a:spcPts val="3150"/>
              </a:lnSpc>
            </a:pPr>
            <a:r>
              <a:rPr lang="en-US" sz="3000" b="1">
                <a:solidFill>
                  <a:srgbClr val="FFFFFF"/>
                </a:solidFill>
                <a:latin typeface="DM Sans Bold"/>
                <a:ea typeface="DM Sans Bold"/>
                <a:cs typeface="DM Sans Bold"/>
                <a:sym typeface="DM Sans Bold"/>
              </a:rPr>
              <a:t>Matrix</a:t>
            </a:r>
          </a:p>
        </p:txBody>
      </p:sp>
      <p:sp>
        <p:nvSpPr>
          <p:cNvPr id="9" name="TextBox 9"/>
          <p:cNvSpPr txBox="1"/>
          <p:nvPr/>
        </p:nvSpPr>
        <p:spPr>
          <a:xfrm>
            <a:off x="2120265" y="7255311"/>
            <a:ext cx="3903328" cy="2174875"/>
          </a:xfrm>
          <a:prstGeom prst="rect">
            <a:avLst/>
          </a:prstGeom>
        </p:spPr>
        <p:txBody>
          <a:bodyPr lIns="0" tIns="0" rIns="0" bIns="0" rtlCol="0" anchor="t">
            <a:spAutoFit/>
          </a:bodyPr>
          <a:lstStyle/>
          <a:p>
            <a:pPr algn="l">
              <a:lnSpc>
                <a:spcPts val="3499"/>
              </a:lnSpc>
            </a:pPr>
            <a:r>
              <a:rPr lang="en-US" sz="2499">
                <a:solidFill>
                  <a:srgbClr val="BFA8EF"/>
                </a:solidFill>
                <a:latin typeface="DM Sans"/>
                <a:ea typeface="DM Sans"/>
                <a:cs typeface="DM Sans"/>
                <a:sym typeface="DM Sans"/>
              </a:rPr>
              <a:t>Use a stepwise framework to guide adoption through objectives, cross-fuctional teams, guardrails, training and scaling</a:t>
            </a:r>
          </a:p>
        </p:txBody>
      </p:sp>
      <p:sp>
        <p:nvSpPr>
          <p:cNvPr id="10" name="TextBox 10"/>
          <p:cNvSpPr txBox="1"/>
          <p:nvPr/>
        </p:nvSpPr>
        <p:spPr>
          <a:xfrm>
            <a:off x="7589219" y="7282028"/>
            <a:ext cx="3140040" cy="1298575"/>
          </a:xfrm>
          <a:prstGeom prst="rect">
            <a:avLst/>
          </a:prstGeom>
        </p:spPr>
        <p:txBody>
          <a:bodyPr lIns="0" tIns="0" rIns="0" bIns="0" rtlCol="0" anchor="t">
            <a:spAutoFit/>
          </a:bodyPr>
          <a:lstStyle/>
          <a:p>
            <a:pPr algn="l">
              <a:lnSpc>
                <a:spcPts val="3499"/>
              </a:lnSpc>
            </a:pPr>
            <a:r>
              <a:rPr lang="en-US" sz="2499">
                <a:solidFill>
                  <a:srgbClr val="BFA8EF"/>
                </a:solidFill>
                <a:latin typeface="DM Sans"/>
                <a:ea typeface="DM Sans"/>
                <a:cs typeface="DM Sans"/>
                <a:sym typeface="DM Sans"/>
              </a:rPr>
              <a:t>Use a structures scoring system across all domains</a:t>
            </a:r>
          </a:p>
        </p:txBody>
      </p:sp>
      <p:sp>
        <p:nvSpPr>
          <p:cNvPr id="11" name="TextBox 11"/>
          <p:cNvSpPr txBox="1"/>
          <p:nvPr/>
        </p:nvSpPr>
        <p:spPr>
          <a:xfrm>
            <a:off x="12215724" y="6418657"/>
            <a:ext cx="4301282" cy="819150"/>
          </a:xfrm>
          <a:prstGeom prst="rect">
            <a:avLst/>
          </a:prstGeom>
        </p:spPr>
        <p:txBody>
          <a:bodyPr lIns="0" tIns="0" rIns="0" bIns="0" rtlCol="0" anchor="t">
            <a:spAutoFit/>
          </a:bodyPr>
          <a:lstStyle/>
          <a:p>
            <a:pPr algn="l">
              <a:lnSpc>
                <a:spcPts val="3150"/>
              </a:lnSpc>
            </a:pPr>
            <a:r>
              <a:rPr lang="en-US" sz="3000" b="1">
                <a:solidFill>
                  <a:srgbClr val="FFFFFF"/>
                </a:solidFill>
                <a:latin typeface="DM Sans Bold"/>
                <a:ea typeface="DM Sans Bold"/>
                <a:cs typeface="DM Sans Bold"/>
                <a:sym typeface="DM Sans Bold"/>
              </a:rPr>
              <a:t>AI Position Statements </a:t>
            </a:r>
          </a:p>
          <a:p>
            <a:pPr algn="l">
              <a:lnSpc>
                <a:spcPts val="3150"/>
              </a:lnSpc>
            </a:pPr>
            <a:r>
              <a:rPr lang="en-US" sz="3000" b="1">
                <a:solidFill>
                  <a:srgbClr val="FFFFFF"/>
                </a:solidFill>
                <a:latin typeface="DM Sans Bold"/>
                <a:ea typeface="DM Sans Bold"/>
                <a:cs typeface="DM Sans Bold"/>
                <a:sym typeface="DM Sans Bold"/>
              </a:rPr>
              <a:t>and Toolkits</a:t>
            </a:r>
          </a:p>
        </p:txBody>
      </p:sp>
      <p:sp>
        <p:nvSpPr>
          <p:cNvPr id="12" name="TextBox 12"/>
          <p:cNvSpPr txBox="1"/>
          <p:nvPr/>
        </p:nvSpPr>
        <p:spPr>
          <a:xfrm>
            <a:off x="12215724" y="7316723"/>
            <a:ext cx="4301282" cy="1736725"/>
          </a:xfrm>
          <a:prstGeom prst="rect">
            <a:avLst/>
          </a:prstGeom>
        </p:spPr>
        <p:txBody>
          <a:bodyPr lIns="0" tIns="0" rIns="0" bIns="0" rtlCol="0" anchor="t">
            <a:spAutoFit/>
          </a:bodyPr>
          <a:lstStyle/>
          <a:p>
            <a:pPr algn="l">
              <a:lnSpc>
                <a:spcPts val="3499"/>
              </a:lnSpc>
            </a:pPr>
            <a:r>
              <a:rPr lang="en-US" sz="2499">
                <a:solidFill>
                  <a:srgbClr val="BFA8EF"/>
                </a:solidFill>
                <a:latin typeface="DM Sans"/>
                <a:ea typeface="DM Sans"/>
                <a:cs typeface="DM Sans"/>
                <a:sym typeface="DM Sans"/>
              </a:rPr>
              <a:t>Align your procedures with foundational frameworks from accepted documents and tools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5234A9">
                <a:alpha val="100000"/>
              </a:srgbClr>
            </a:gs>
            <a:gs pos="100000">
              <a:srgbClr val="400AD4">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Freeform 2"/>
          <p:cNvSpPr/>
          <p:nvPr/>
        </p:nvSpPr>
        <p:spPr>
          <a:xfrm>
            <a:off x="5277600" y="1028700"/>
            <a:ext cx="7732801" cy="7281767"/>
          </a:xfrm>
          <a:custGeom>
            <a:avLst/>
            <a:gdLst/>
            <a:ahLst/>
            <a:cxnLst/>
            <a:rect l="l" t="t" r="r" b="b"/>
            <a:pathLst>
              <a:path w="7732801" h="7281767">
                <a:moveTo>
                  <a:pt x="0" y="0"/>
                </a:moveTo>
                <a:lnTo>
                  <a:pt x="7732800" y="0"/>
                </a:lnTo>
                <a:lnTo>
                  <a:pt x="7732800" y="7281767"/>
                </a:lnTo>
                <a:lnTo>
                  <a:pt x="0" y="7281767"/>
                </a:lnTo>
                <a:lnTo>
                  <a:pt x="0" y="0"/>
                </a:lnTo>
                <a:close/>
              </a:path>
            </a:pathLst>
          </a:custGeom>
          <a:blipFill>
            <a:blip r:embed="rId3"/>
            <a:stretch>
              <a:fillRect t="-3097" b="-3097"/>
            </a:stretch>
          </a:blipFill>
        </p:spPr>
        <p:txBody>
          <a:bodyPr/>
          <a:lstStyle/>
          <a:p>
            <a:endParaRPr lang="en-US"/>
          </a:p>
        </p:txBody>
      </p:sp>
      <p:sp>
        <p:nvSpPr>
          <p:cNvPr id="3" name="TextBox 3"/>
          <p:cNvSpPr txBox="1"/>
          <p:nvPr/>
        </p:nvSpPr>
        <p:spPr>
          <a:xfrm>
            <a:off x="1057796" y="615054"/>
            <a:ext cx="16172408" cy="1247775"/>
          </a:xfrm>
          <a:prstGeom prst="rect">
            <a:avLst/>
          </a:prstGeom>
        </p:spPr>
        <p:txBody>
          <a:bodyPr lIns="0" tIns="0" rIns="0" bIns="0" rtlCol="0" anchor="t">
            <a:spAutoFit/>
          </a:bodyPr>
          <a:lstStyle/>
          <a:p>
            <a:pPr algn="ctr">
              <a:lnSpc>
                <a:spcPts val="9450"/>
              </a:lnSpc>
            </a:pPr>
            <a:r>
              <a:rPr lang="en-US" sz="8000" dirty="0">
                <a:solidFill>
                  <a:srgbClr val="FFFFFF"/>
                </a:solidFill>
                <a:latin typeface="DM Sans"/>
                <a:ea typeface="DM Sans"/>
                <a:cs typeface="DM Sans"/>
                <a:sym typeface="DM Sans"/>
              </a:rPr>
              <a:t>Balancing Innovation and Trust</a:t>
            </a:r>
          </a:p>
        </p:txBody>
      </p:sp>
      <p:sp>
        <p:nvSpPr>
          <p:cNvPr id="4" name="TextBox 4"/>
          <p:cNvSpPr txBox="1"/>
          <p:nvPr/>
        </p:nvSpPr>
        <p:spPr>
          <a:xfrm>
            <a:off x="3628206" y="1938339"/>
            <a:ext cx="11031587" cy="481330"/>
          </a:xfrm>
          <a:prstGeom prst="rect">
            <a:avLst/>
          </a:prstGeom>
        </p:spPr>
        <p:txBody>
          <a:bodyPr wrap="square" lIns="0" tIns="0" rIns="0" bIns="0" rtlCol="0" anchor="t">
            <a:spAutoFit/>
          </a:bodyPr>
          <a:lstStyle/>
          <a:p>
            <a:pPr algn="ctr">
              <a:lnSpc>
                <a:spcPts val="3919"/>
              </a:lnSpc>
              <a:spcBef>
                <a:spcPct val="0"/>
              </a:spcBef>
            </a:pPr>
            <a:r>
              <a:rPr lang="en-US" sz="2799" dirty="0">
                <a:solidFill>
                  <a:srgbClr val="BFA8EF"/>
                </a:solidFill>
                <a:latin typeface="DM Sans"/>
                <a:ea typeface="DM Sans"/>
                <a:cs typeface="DM Sans"/>
                <a:sym typeface="DM Sans"/>
              </a:rPr>
              <a:t>How To Drive Progress Without Losing People Along The Way</a:t>
            </a:r>
          </a:p>
        </p:txBody>
      </p:sp>
      <p:sp>
        <p:nvSpPr>
          <p:cNvPr id="5" name="TextBox 5"/>
          <p:cNvSpPr txBox="1"/>
          <p:nvPr/>
        </p:nvSpPr>
        <p:spPr>
          <a:xfrm>
            <a:off x="1294571" y="3979311"/>
            <a:ext cx="3802410" cy="419100"/>
          </a:xfrm>
          <a:prstGeom prst="rect">
            <a:avLst/>
          </a:prstGeom>
        </p:spPr>
        <p:txBody>
          <a:bodyPr lIns="0" tIns="0" rIns="0" bIns="0" rtlCol="0" anchor="t">
            <a:spAutoFit/>
          </a:bodyPr>
          <a:lstStyle/>
          <a:p>
            <a:pPr algn="l">
              <a:lnSpc>
                <a:spcPts val="3150"/>
              </a:lnSpc>
            </a:pPr>
            <a:r>
              <a:rPr lang="en-US" sz="3000">
                <a:solidFill>
                  <a:srgbClr val="FFFFFF"/>
                </a:solidFill>
                <a:latin typeface="DM Sans"/>
                <a:ea typeface="DM Sans"/>
                <a:cs typeface="DM Sans"/>
                <a:sym typeface="DM Sans"/>
              </a:rPr>
              <a:t>Encourage Innovation</a:t>
            </a:r>
          </a:p>
        </p:txBody>
      </p:sp>
      <p:sp>
        <p:nvSpPr>
          <p:cNvPr id="6" name="TextBox 6"/>
          <p:cNvSpPr txBox="1"/>
          <p:nvPr/>
        </p:nvSpPr>
        <p:spPr>
          <a:xfrm>
            <a:off x="13457008" y="3826105"/>
            <a:ext cx="3189776" cy="419100"/>
          </a:xfrm>
          <a:prstGeom prst="rect">
            <a:avLst/>
          </a:prstGeom>
        </p:spPr>
        <p:txBody>
          <a:bodyPr lIns="0" tIns="0" rIns="0" bIns="0" rtlCol="0" anchor="t">
            <a:spAutoFit/>
          </a:bodyPr>
          <a:lstStyle/>
          <a:p>
            <a:pPr algn="ctr">
              <a:lnSpc>
                <a:spcPts val="3150"/>
              </a:lnSpc>
            </a:pPr>
            <a:r>
              <a:rPr lang="en-US" sz="3000" b="1">
                <a:solidFill>
                  <a:srgbClr val="FFFFFF"/>
                </a:solidFill>
                <a:latin typeface="DM Sans Bold"/>
                <a:ea typeface="DM Sans Bold"/>
                <a:cs typeface="DM Sans Bold"/>
                <a:sym typeface="DM Sans Bold"/>
              </a:rPr>
              <a:t>Build Trust</a:t>
            </a:r>
          </a:p>
        </p:txBody>
      </p:sp>
      <p:sp>
        <p:nvSpPr>
          <p:cNvPr id="7" name="TextBox 7"/>
          <p:cNvSpPr txBox="1"/>
          <p:nvPr/>
        </p:nvSpPr>
        <p:spPr>
          <a:xfrm>
            <a:off x="1294571" y="4477327"/>
            <a:ext cx="3903328" cy="1736725"/>
          </a:xfrm>
          <a:prstGeom prst="rect">
            <a:avLst/>
          </a:prstGeom>
        </p:spPr>
        <p:txBody>
          <a:bodyPr lIns="0" tIns="0" rIns="0" bIns="0" rtlCol="0" anchor="t">
            <a:spAutoFit/>
          </a:bodyPr>
          <a:lstStyle/>
          <a:p>
            <a:pPr algn="ctr">
              <a:lnSpc>
                <a:spcPts val="3499"/>
              </a:lnSpc>
            </a:pPr>
            <a:r>
              <a:rPr lang="en-US" sz="2499">
                <a:solidFill>
                  <a:srgbClr val="BFA8EF"/>
                </a:solidFill>
                <a:latin typeface="DM Sans"/>
                <a:ea typeface="DM Sans"/>
                <a:cs typeface="DM Sans"/>
                <a:sym typeface="DM Sans"/>
              </a:rPr>
              <a:t>Be curious and willing to evaluate AI through pilot programs and safe testing environments</a:t>
            </a:r>
          </a:p>
        </p:txBody>
      </p:sp>
      <p:sp>
        <p:nvSpPr>
          <p:cNvPr id="8" name="TextBox 8"/>
          <p:cNvSpPr txBox="1"/>
          <p:nvPr/>
        </p:nvSpPr>
        <p:spPr>
          <a:xfrm>
            <a:off x="13506743" y="4324120"/>
            <a:ext cx="3140040" cy="2174875"/>
          </a:xfrm>
          <a:prstGeom prst="rect">
            <a:avLst/>
          </a:prstGeom>
        </p:spPr>
        <p:txBody>
          <a:bodyPr lIns="0" tIns="0" rIns="0" bIns="0" rtlCol="0" anchor="t">
            <a:spAutoFit/>
          </a:bodyPr>
          <a:lstStyle/>
          <a:p>
            <a:pPr algn="ctr">
              <a:lnSpc>
                <a:spcPts val="3499"/>
              </a:lnSpc>
            </a:pPr>
            <a:r>
              <a:rPr lang="en-US" sz="2499">
                <a:solidFill>
                  <a:srgbClr val="BFA8EF"/>
                </a:solidFill>
                <a:latin typeface="DM Sans"/>
                <a:ea typeface="DM Sans"/>
                <a:cs typeface="DM Sans"/>
                <a:sym typeface="DM Sans"/>
              </a:rPr>
              <a:t>Transparency with patients, clinical staff, physicians, administrators and the public</a:t>
            </a:r>
          </a:p>
        </p:txBody>
      </p:sp>
      <p:sp>
        <p:nvSpPr>
          <p:cNvPr id="9" name="TextBox 9"/>
          <p:cNvSpPr txBox="1"/>
          <p:nvPr/>
        </p:nvSpPr>
        <p:spPr>
          <a:xfrm>
            <a:off x="6928470" y="7649959"/>
            <a:ext cx="4431060" cy="419100"/>
          </a:xfrm>
          <a:prstGeom prst="rect">
            <a:avLst/>
          </a:prstGeom>
        </p:spPr>
        <p:txBody>
          <a:bodyPr lIns="0" tIns="0" rIns="0" bIns="0" rtlCol="0" anchor="t">
            <a:spAutoFit/>
          </a:bodyPr>
          <a:lstStyle/>
          <a:p>
            <a:pPr algn="l">
              <a:lnSpc>
                <a:spcPts val="3150"/>
              </a:lnSpc>
            </a:pPr>
            <a:r>
              <a:rPr lang="en-US" sz="3000" b="1">
                <a:solidFill>
                  <a:srgbClr val="FFFFFF"/>
                </a:solidFill>
                <a:latin typeface="DM Sans Bold"/>
                <a:ea typeface="DM Sans Bold"/>
                <a:cs typeface="DM Sans Bold"/>
                <a:sym typeface="DM Sans Bold"/>
              </a:rPr>
              <a:t>Maintain Accountability</a:t>
            </a:r>
          </a:p>
        </p:txBody>
      </p:sp>
      <p:sp>
        <p:nvSpPr>
          <p:cNvPr id="10" name="TextBox 10"/>
          <p:cNvSpPr txBox="1"/>
          <p:nvPr/>
        </p:nvSpPr>
        <p:spPr>
          <a:xfrm>
            <a:off x="5197899" y="8118503"/>
            <a:ext cx="7892202" cy="1736725"/>
          </a:xfrm>
          <a:prstGeom prst="rect">
            <a:avLst/>
          </a:prstGeom>
        </p:spPr>
        <p:txBody>
          <a:bodyPr lIns="0" tIns="0" rIns="0" bIns="0" rtlCol="0" anchor="t">
            <a:spAutoFit/>
          </a:bodyPr>
          <a:lstStyle/>
          <a:p>
            <a:pPr algn="ctr">
              <a:lnSpc>
                <a:spcPts val="3499"/>
              </a:lnSpc>
            </a:pPr>
            <a:r>
              <a:rPr lang="en-US" sz="2499">
                <a:solidFill>
                  <a:srgbClr val="BFA8EF"/>
                </a:solidFill>
                <a:latin typeface="DM Sans"/>
                <a:ea typeface="DM Sans"/>
                <a:cs typeface="DM Sans"/>
                <a:sym typeface="DM Sans"/>
              </a:rPr>
              <a:t>Establish governance and encourage participation as well as celebrating wins and acknowledging shortfalls. Ensure rapid identification of issues and address risk quickly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5234A9">
                <a:alpha val="100000"/>
              </a:srgbClr>
            </a:gs>
            <a:gs pos="100000">
              <a:srgbClr val="400AD4">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extBox 2"/>
          <p:cNvSpPr txBox="1"/>
          <p:nvPr/>
        </p:nvSpPr>
        <p:spPr>
          <a:xfrm>
            <a:off x="1028700" y="3683425"/>
            <a:ext cx="5749984" cy="2447925"/>
          </a:xfrm>
          <a:prstGeom prst="rect">
            <a:avLst/>
          </a:prstGeom>
        </p:spPr>
        <p:txBody>
          <a:bodyPr lIns="0" tIns="0" rIns="0" bIns="0" rtlCol="0" anchor="t">
            <a:spAutoFit/>
          </a:bodyPr>
          <a:lstStyle/>
          <a:p>
            <a:pPr algn="l">
              <a:lnSpc>
                <a:spcPts val="9450"/>
              </a:lnSpc>
            </a:pPr>
            <a:r>
              <a:rPr lang="en-US" sz="9000">
                <a:solidFill>
                  <a:srgbClr val="FFFFFF"/>
                </a:solidFill>
                <a:latin typeface="DM Sans"/>
                <a:ea typeface="DM Sans"/>
                <a:cs typeface="DM Sans"/>
                <a:sym typeface="DM Sans"/>
              </a:rPr>
              <a:t>Making it Real</a:t>
            </a:r>
          </a:p>
        </p:txBody>
      </p:sp>
      <p:sp>
        <p:nvSpPr>
          <p:cNvPr id="3" name="TextBox 3"/>
          <p:cNvSpPr txBox="1"/>
          <p:nvPr/>
        </p:nvSpPr>
        <p:spPr>
          <a:xfrm>
            <a:off x="1028700" y="5890535"/>
            <a:ext cx="4543103" cy="1471930"/>
          </a:xfrm>
          <a:prstGeom prst="rect">
            <a:avLst/>
          </a:prstGeom>
        </p:spPr>
        <p:txBody>
          <a:bodyPr lIns="0" tIns="0" rIns="0" bIns="0" rtlCol="0" anchor="t">
            <a:spAutoFit/>
          </a:bodyPr>
          <a:lstStyle/>
          <a:p>
            <a:pPr algn="l">
              <a:lnSpc>
                <a:spcPts val="3919"/>
              </a:lnSpc>
              <a:spcBef>
                <a:spcPct val="0"/>
              </a:spcBef>
            </a:pPr>
            <a:r>
              <a:rPr lang="en-US" sz="2799">
                <a:solidFill>
                  <a:srgbClr val="BFA8EF"/>
                </a:solidFill>
                <a:latin typeface="DM Sans"/>
                <a:ea typeface="DM Sans"/>
                <a:cs typeface="DM Sans"/>
                <a:sym typeface="DM Sans"/>
              </a:rPr>
              <a:t>Starter Questions for you to ask your industry partner</a:t>
            </a:r>
          </a:p>
        </p:txBody>
      </p:sp>
      <p:sp>
        <p:nvSpPr>
          <p:cNvPr id="4" name="TextBox 4"/>
          <p:cNvSpPr txBox="1"/>
          <p:nvPr/>
        </p:nvSpPr>
        <p:spPr>
          <a:xfrm>
            <a:off x="7983327" y="3362292"/>
            <a:ext cx="6443216" cy="419100"/>
          </a:xfrm>
          <a:prstGeom prst="rect">
            <a:avLst/>
          </a:prstGeom>
        </p:spPr>
        <p:txBody>
          <a:bodyPr lIns="0" tIns="0" rIns="0" bIns="0" rtlCol="0" anchor="t">
            <a:spAutoFit/>
          </a:bodyPr>
          <a:lstStyle/>
          <a:p>
            <a:pPr algn="l">
              <a:lnSpc>
                <a:spcPts val="3150"/>
              </a:lnSpc>
            </a:pPr>
            <a:r>
              <a:rPr lang="en-US" sz="3000" b="1">
                <a:solidFill>
                  <a:srgbClr val="FFFFFF"/>
                </a:solidFill>
                <a:latin typeface="DM Sans Bold"/>
                <a:ea typeface="DM Sans Bold"/>
                <a:cs typeface="DM Sans Bold"/>
                <a:sym typeface="DM Sans Bold"/>
              </a:rPr>
              <a:t>What to ask your Industry Partner?</a:t>
            </a:r>
          </a:p>
        </p:txBody>
      </p:sp>
      <p:sp>
        <p:nvSpPr>
          <p:cNvPr id="5" name="TextBox 5"/>
          <p:cNvSpPr txBox="1"/>
          <p:nvPr/>
        </p:nvSpPr>
        <p:spPr>
          <a:xfrm>
            <a:off x="7983327" y="3911633"/>
            <a:ext cx="9457500" cy="3051175"/>
          </a:xfrm>
          <a:prstGeom prst="rect">
            <a:avLst/>
          </a:prstGeom>
        </p:spPr>
        <p:txBody>
          <a:bodyPr lIns="0" tIns="0" rIns="0" bIns="0" rtlCol="0" anchor="t">
            <a:spAutoFit/>
          </a:bodyPr>
          <a:lstStyle/>
          <a:p>
            <a:pPr marL="539749" lvl="1" indent="-269875" algn="l">
              <a:lnSpc>
                <a:spcPts val="3499"/>
              </a:lnSpc>
              <a:buFont typeface="Arial"/>
              <a:buChar char="•"/>
            </a:pPr>
            <a:r>
              <a:rPr lang="en-US" sz="2499" b="1">
                <a:solidFill>
                  <a:srgbClr val="FFFFFF"/>
                </a:solidFill>
                <a:latin typeface="DM Sans Bold"/>
                <a:ea typeface="DM Sans Bold"/>
                <a:cs typeface="DM Sans Bold"/>
                <a:sym typeface="DM Sans Bold"/>
              </a:rPr>
              <a:t>Can you explain how the AI works in plain language?</a:t>
            </a:r>
          </a:p>
          <a:p>
            <a:pPr marL="539749" lvl="1" indent="-269875" algn="l">
              <a:lnSpc>
                <a:spcPts val="3499"/>
              </a:lnSpc>
              <a:buFont typeface="Arial"/>
              <a:buChar char="•"/>
            </a:pPr>
            <a:r>
              <a:rPr lang="en-US" sz="2499" b="1">
                <a:solidFill>
                  <a:srgbClr val="FFFFFF"/>
                </a:solidFill>
                <a:latin typeface="DM Sans Bold"/>
                <a:ea typeface="DM Sans Bold"/>
                <a:cs typeface="DM Sans Bold"/>
                <a:sym typeface="DM Sans Bold"/>
              </a:rPr>
              <a:t>What data was it trained on, and is it representitive of my patient population?</a:t>
            </a:r>
          </a:p>
          <a:p>
            <a:pPr marL="539749" lvl="1" indent="-269875" algn="l">
              <a:lnSpc>
                <a:spcPts val="3499"/>
              </a:lnSpc>
              <a:buFont typeface="Arial"/>
              <a:buChar char="•"/>
            </a:pPr>
            <a:r>
              <a:rPr lang="en-US" sz="2499" b="1">
                <a:solidFill>
                  <a:srgbClr val="FFFFFF"/>
                </a:solidFill>
                <a:latin typeface="DM Sans Bold"/>
                <a:ea typeface="DM Sans Bold"/>
                <a:cs typeface="DM Sans Bold"/>
                <a:sym typeface="DM Sans Bold"/>
              </a:rPr>
              <a:t>How do you test it for bias, and can you share the results?</a:t>
            </a:r>
          </a:p>
          <a:p>
            <a:pPr marL="539749" lvl="1" indent="-269875" algn="l">
              <a:lnSpc>
                <a:spcPts val="3499"/>
              </a:lnSpc>
              <a:buFont typeface="Arial"/>
              <a:buChar char="•"/>
            </a:pPr>
            <a:r>
              <a:rPr lang="en-US" sz="2499" b="1">
                <a:solidFill>
                  <a:srgbClr val="FFFFFF"/>
                </a:solidFill>
                <a:latin typeface="DM Sans Bold"/>
                <a:ea typeface="DM Sans Bold"/>
                <a:cs typeface="DM Sans Bold"/>
                <a:sym typeface="DM Sans Bold"/>
              </a:rPr>
              <a:t>What happens if the AI fails or drifts - who is accountable?</a:t>
            </a:r>
          </a:p>
          <a:p>
            <a:pPr marL="539749" lvl="1" indent="-269875" algn="l">
              <a:lnSpc>
                <a:spcPts val="3499"/>
              </a:lnSpc>
              <a:buFont typeface="Arial"/>
              <a:buChar char="•"/>
            </a:pPr>
            <a:r>
              <a:rPr lang="en-US" sz="2499" b="1">
                <a:solidFill>
                  <a:srgbClr val="FFFFFF"/>
                </a:solidFill>
                <a:latin typeface="DM Sans Bold"/>
                <a:ea typeface="DM Sans Bold"/>
                <a:cs typeface="DM Sans Bold"/>
                <a:sym typeface="DM Sans Bold"/>
              </a:rPr>
              <a:t>How will you support ongoing monitoring and updates?</a:t>
            </a:r>
          </a:p>
        </p:txBody>
      </p:sp>
      <p:sp>
        <p:nvSpPr>
          <p:cNvPr id="6" name="AutoShape 6"/>
          <p:cNvSpPr/>
          <p:nvPr/>
        </p:nvSpPr>
        <p:spPr>
          <a:xfrm flipH="1">
            <a:off x="7315606" y="-844695"/>
            <a:ext cx="0" cy="11976390"/>
          </a:xfrm>
          <a:prstGeom prst="line">
            <a:avLst/>
          </a:prstGeom>
          <a:ln w="38100" cap="flat">
            <a:solidFill>
              <a:srgbClr val="9B6AFF"/>
            </a:solidFill>
            <a:prstDash val="solid"/>
            <a:headEnd type="none" w="sm" len="sm"/>
            <a:tailEnd type="none" w="sm" len="sm"/>
          </a:ln>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5234A9">
                <a:alpha val="100000"/>
              </a:srgbClr>
            </a:gs>
            <a:gs pos="100000">
              <a:srgbClr val="400AD4">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extBox 2"/>
          <p:cNvSpPr txBox="1"/>
          <p:nvPr/>
        </p:nvSpPr>
        <p:spPr>
          <a:xfrm>
            <a:off x="1028700" y="3683425"/>
            <a:ext cx="5749984" cy="2447925"/>
          </a:xfrm>
          <a:prstGeom prst="rect">
            <a:avLst/>
          </a:prstGeom>
        </p:spPr>
        <p:txBody>
          <a:bodyPr lIns="0" tIns="0" rIns="0" bIns="0" rtlCol="0" anchor="t">
            <a:spAutoFit/>
          </a:bodyPr>
          <a:lstStyle/>
          <a:p>
            <a:pPr algn="l">
              <a:lnSpc>
                <a:spcPts val="9450"/>
              </a:lnSpc>
            </a:pPr>
            <a:r>
              <a:rPr lang="en-US" sz="9000">
                <a:solidFill>
                  <a:srgbClr val="FFFFFF"/>
                </a:solidFill>
                <a:latin typeface="DM Sans"/>
                <a:ea typeface="DM Sans"/>
                <a:cs typeface="DM Sans"/>
                <a:sym typeface="DM Sans"/>
              </a:rPr>
              <a:t>Making it Real</a:t>
            </a:r>
          </a:p>
        </p:txBody>
      </p:sp>
      <p:sp>
        <p:nvSpPr>
          <p:cNvPr id="3" name="TextBox 3"/>
          <p:cNvSpPr txBox="1"/>
          <p:nvPr/>
        </p:nvSpPr>
        <p:spPr>
          <a:xfrm>
            <a:off x="1028700" y="5862110"/>
            <a:ext cx="4543103" cy="481330"/>
          </a:xfrm>
          <a:prstGeom prst="rect">
            <a:avLst/>
          </a:prstGeom>
        </p:spPr>
        <p:txBody>
          <a:bodyPr lIns="0" tIns="0" rIns="0" bIns="0" rtlCol="0" anchor="t">
            <a:spAutoFit/>
          </a:bodyPr>
          <a:lstStyle/>
          <a:p>
            <a:pPr algn="l">
              <a:lnSpc>
                <a:spcPts val="3919"/>
              </a:lnSpc>
              <a:spcBef>
                <a:spcPct val="0"/>
              </a:spcBef>
            </a:pPr>
            <a:r>
              <a:rPr lang="en-US" sz="2799">
                <a:solidFill>
                  <a:srgbClr val="BFA8EF"/>
                </a:solidFill>
                <a:latin typeface="DM Sans"/>
                <a:ea typeface="DM Sans"/>
                <a:cs typeface="DM Sans"/>
                <a:sym typeface="DM Sans"/>
              </a:rPr>
              <a:t>Monday Morning To Do List</a:t>
            </a:r>
          </a:p>
        </p:txBody>
      </p:sp>
      <p:sp>
        <p:nvSpPr>
          <p:cNvPr id="4" name="TextBox 4"/>
          <p:cNvSpPr txBox="1"/>
          <p:nvPr/>
        </p:nvSpPr>
        <p:spPr>
          <a:xfrm>
            <a:off x="7849006" y="2626117"/>
            <a:ext cx="6495008" cy="419100"/>
          </a:xfrm>
          <a:prstGeom prst="rect">
            <a:avLst/>
          </a:prstGeom>
        </p:spPr>
        <p:txBody>
          <a:bodyPr lIns="0" tIns="0" rIns="0" bIns="0" rtlCol="0" anchor="t">
            <a:spAutoFit/>
          </a:bodyPr>
          <a:lstStyle/>
          <a:p>
            <a:pPr algn="l">
              <a:lnSpc>
                <a:spcPts val="3150"/>
              </a:lnSpc>
            </a:pPr>
            <a:r>
              <a:rPr lang="en-US" sz="3000" b="1">
                <a:solidFill>
                  <a:srgbClr val="FFFFFF"/>
                </a:solidFill>
                <a:latin typeface="DM Sans Bold"/>
                <a:ea typeface="DM Sans Bold"/>
                <a:cs typeface="DM Sans Bold"/>
                <a:sym typeface="DM Sans Bold"/>
              </a:rPr>
              <a:t>What can you do Monday Morning?</a:t>
            </a:r>
          </a:p>
        </p:txBody>
      </p:sp>
      <p:sp>
        <p:nvSpPr>
          <p:cNvPr id="5" name="TextBox 5"/>
          <p:cNvSpPr txBox="1"/>
          <p:nvPr/>
        </p:nvSpPr>
        <p:spPr>
          <a:xfrm>
            <a:off x="7849006" y="3175458"/>
            <a:ext cx="9457500" cy="3927475"/>
          </a:xfrm>
          <a:prstGeom prst="rect">
            <a:avLst/>
          </a:prstGeom>
        </p:spPr>
        <p:txBody>
          <a:bodyPr lIns="0" tIns="0" rIns="0" bIns="0" rtlCol="0" anchor="t">
            <a:spAutoFit/>
          </a:bodyPr>
          <a:lstStyle/>
          <a:p>
            <a:pPr marL="539749" lvl="1" indent="-269875" algn="l">
              <a:lnSpc>
                <a:spcPts val="3499"/>
              </a:lnSpc>
              <a:buFont typeface="Arial"/>
              <a:buChar char="•"/>
            </a:pPr>
            <a:r>
              <a:rPr lang="en-US" sz="2499" b="1">
                <a:solidFill>
                  <a:srgbClr val="FFFFFF"/>
                </a:solidFill>
                <a:latin typeface="DM Sans Bold"/>
                <a:ea typeface="DM Sans Bold"/>
                <a:cs typeface="DM Sans Bold"/>
                <a:sym typeface="DM Sans Bold"/>
              </a:rPr>
              <a:t>Form an AI Governance Working Group</a:t>
            </a:r>
          </a:p>
          <a:p>
            <a:pPr marL="1079499" lvl="2" indent="-359833" algn="l">
              <a:lnSpc>
                <a:spcPts val="3499"/>
              </a:lnSpc>
              <a:buFont typeface="Arial"/>
              <a:buChar char="⚬"/>
            </a:pPr>
            <a:r>
              <a:rPr lang="en-US" sz="2499" b="1">
                <a:solidFill>
                  <a:srgbClr val="FFFFFF"/>
                </a:solidFill>
                <a:latin typeface="DM Sans Bold"/>
                <a:ea typeface="DM Sans Bold"/>
                <a:cs typeface="DM Sans Bold"/>
                <a:sym typeface="DM Sans Bold"/>
              </a:rPr>
              <a:t>Include IT, VA, Clinical, Compliance, etc</a:t>
            </a:r>
          </a:p>
          <a:p>
            <a:pPr marL="539749" lvl="1" indent="-269875" algn="l">
              <a:lnSpc>
                <a:spcPts val="3499"/>
              </a:lnSpc>
              <a:buFont typeface="Arial"/>
              <a:buChar char="•"/>
            </a:pPr>
            <a:r>
              <a:rPr lang="en-US" sz="2499" b="1">
                <a:solidFill>
                  <a:srgbClr val="FFFFFF"/>
                </a:solidFill>
                <a:latin typeface="DM Sans Bold"/>
                <a:ea typeface="DM Sans Bold"/>
                <a:cs typeface="DM Sans Bold"/>
                <a:sym typeface="DM Sans Bold"/>
              </a:rPr>
              <a:t>Review current AI tools/industry partners for bias, transparency, and accountability</a:t>
            </a:r>
          </a:p>
          <a:p>
            <a:pPr marL="539749" lvl="1" indent="-269875" algn="l">
              <a:lnSpc>
                <a:spcPts val="3499"/>
              </a:lnSpc>
              <a:buFont typeface="Arial"/>
              <a:buChar char="•"/>
            </a:pPr>
            <a:r>
              <a:rPr lang="en-US" sz="2499" b="1">
                <a:solidFill>
                  <a:srgbClr val="FFFFFF"/>
                </a:solidFill>
                <a:latin typeface="DM Sans Bold"/>
                <a:ea typeface="DM Sans Bold"/>
                <a:cs typeface="DM Sans Bold"/>
                <a:sym typeface="DM Sans Bold"/>
              </a:rPr>
              <a:t>Introduce an AI Implementation Checklist to Standardize Adoption</a:t>
            </a:r>
          </a:p>
          <a:p>
            <a:pPr marL="539749" lvl="1" indent="-269875" algn="l">
              <a:lnSpc>
                <a:spcPts val="3499"/>
              </a:lnSpc>
              <a:buFont typeface="Arial"/>
              <a:buChar char="•"/>
            </a:pPr>
            <a:r>
              <a:rPr lang="en-US" sz="2499" b="1">
                <a:solidFill>
                  <a:srgbClr val="FFFFFF"/>
                </a:solidFill>
                <a:latin typeface="DM Sans Bold"/>
                <a:ea typeface="DM Sans Bold"/>
                <a:cs typeface="DM Sans Bold"/>
                <a:sym typeface="DM Sans Bold"/>
              </a:rPr>
              <a:t>Education your teams with a 30 minute AI Ethics Primer</a:t>
            </a:r>
          </a:p>
          <a:p>
            <a:pPr marL="539749" lvl="1" indent="-269875" algn="l">
              <a:lnSpc>
                <a:spcPts val="3499"/>
              </a:lnSpc>
              <a:buFont typeface="Arial"/>
              <a:buChar char="•"/>
            </a:pPr>
            <a:r>
              <a:rPr lang="en-US" sz="2499" b="1">
                <a:solidFill>
                  <a:srgbClr val="FFFFFF"/>
                </a:solidFill>
                <a:latin typeface="DM Sans Bold"/>
                <a:ea typeface="DM Sans Bold"/>
                <a:cs typeface="DM Sans Bold"/>
                <a:sym typeface="DM Sans Bold"/>
              </a:rPr>
              <a:t>Ensure your team is aligned with national frameworks if you are using AI in any current workflows</a:t>
            </a:r>
          </a:p>
        </p:txBody>
      </p:sp>
      <p:sp>
        <p:nvSpPr>
          <p:cNvPr id="6" name="AutoShape 6"/>
          <p:cNvSpPr/>
          <p:nvPr/>
        </p:nvSpPr>
        <p:spPr>
          <a:xfrm flipH="1">
            <a:off x="7315606" y="-844695"/>
            <a:ext cx="0" cy="11976390"/>
          </a:xfrm>
          <a:prstGeom prst="line">
            <a:avLst/>
          </a:prstGeom>
          <a:ln w="38100" cap="flat">
            <a:solidFill>
              <a:srgbClr val="9B6AFF"/>
            </a:solidFill>
            <a:prstDash val="solid"/>
            <a:headEnd type="none" w="sm" len="sm"/>
            <a:tailEnd type="none" w="sm" len="sm"/>
          </a:ln>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400AD4">
                <a:alpha val="100000"/>
              </a:srgbClr>
            </a:gs>
            <a:gs pos="50000">
              <a:srgbClr val="5234A9">
                <a:alpha val="100000"/>
              </a:srgbClr>
            </a:gs>
            <a:gs pos="100000">
              <a:srgbClr val="1B1B1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5385950">
            <a:off x="-1938970" y="1748074"/>
            <a:ext cx="10432873" cy="6790852"/>
          </a:xfrm>
          <a:custGeom>
            <a:avLst/>
            <a:gdLst/>
            <a:ahLst/>
            <a:cxnLst/>
            <a:rect l="l" t="t" r="r" b="b"/>
            <a:pathLst>
              <a:path w="10432873" h="6790852">
                <a:moveTo>
                  <a:pt x="0" y="0"/>
                </a:moveTo>
                <a:lnTo>
                  <a:pt x="10432873" y="0"/>
                </a:lnTo>
                <a:lnTo>
                  <a:pt x="10432873" y="6790852"/>
                </a:lnTo>
                <a:lnTo>
                  <a:pt x="0" y="67908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7279208" y="3543829"/>
            <a:ext cx="10188261" cy="2159064"/>
          </a:xfrm>
          <a:prstGeom prst="rect">
            <a:avLst/>
          </a:prstGeom>
        </p:spPr>
        <p:txBody>
          <a:bodyPr lIns="0" tIns="0" rIns="0" bIns="0" rtlCol="0" anchor="t">
            <a:spAutoFit/>
          </a:bodyPr>
          <a:lstStyle/>
          <a:p>
            <a:pPr algn="l">
              <a:lnSpc>
                <a:spcPts val="8786"/>
              </a:lnSpc>
            </a:pPr>
            <a:r>
              <a:rPr lang="en-US" sz="5491">
                <a:solidFill>
                  <a:srgbClr val="FFFFFF"/>
                </a:solidFill>
                <a:latin typeface="Arbutus Slab"/>
                <a:ea typeface="Arbutus Slab"/>
                <a:cs typeface="Arbutus Slab"/>
                <a:sym typeface="Arbutus Slab"/>
              </a:rPr>
              <a:t>Artificial Inteligence will not save healthcare. Leaders will.</a:t>
            </a:r>
          </a:p>
        </p:txBody>
      </p:sp>
      <p:sp>
        <p:nvSpPr>
          <p:cNvPr id="4" name="TextBox 4"/>
          <p:cNvSpPr txBox="1"/>
          <p:nvPr/>
        </p:nvSpPr>
        <p:spPr>
          <a:xfrm>
            <a:off x="8538304" y="5970328"/>
            <a:ext cx="7670069" cy="563293"/>
          </a:xfrm>
          <a:prstGeom prst="rect">
            <a:avLst/>
          </a:prstGeom>
        </p:spPr>
        <p:txBody>
          <a:bodyPr lIns="0" tIns="0" rIns="0" bIns="0" rtlCol="0" anchor="t">
            <a:spAutoFit/>
          </a:bodyPr>
          <a:lstStyle/>
          <a:p>
            <a:pPr algn="l">
              <a:lnSpc>
                <a:spcPts val="4505"/>
              </a:lnSpc>
            </a:pPr>
            <a:r>
              <a:rPr lang="en-US" sz="2887" b="1" spc="375">
                <a:solidFill>
                  <a:srgbClr val="FFFFFF"/>
                </a:solidFill>
                <a:latin typeface="Poppins Medium"/>
                <a:ea typeface="Poppins Medium"/>
                <a:cs typeface="Poppins Medium"/>
                <a:sym typeface="Poppins Medium"/>
              </a:rPr>
              <a:t>ETHICS + STRATEGY = RESILIENCE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400AD4">
                <a:alpha val="100000"/>
              </a:srgbClr>
            </a:gs>
            <a:gs pos="50000">
              <a:srgbClr val="5234A9">
                <a:alpha val="100000"/>
              </a:srgbClr>
            </a:gs>
            <a:gs pos="100000">
              <a:srgbClr val="1B1B1B">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a:off x="-336973" y="-463450"/>
            <a:ext cx="7478465" cy="11489261"/>
          </a:xfrm>
          <a:custGeom>
            <a:avLst/>
            <a:gdLst/>
            <a:ahLst/>
            <a:cxnLst/>
            <a:rect l="l" t="t" r="r" b="b"/>
            <a:pathLst>
              <a:path w="7478465" h="11489261">
                <a:moveTo>
                  <a:pt x="0" y="0"/>
                </a:moveTo>
                <a:lnTo>
                  <a:pt x="7478465" y="0"/>
                </a:lnTo>
                <a:lnTo>
                  <a:pt x="7478465" y="11489261"/>
                </a:lnTo>
                <a:lnTo>
                  <a:pt x="0" y="1148926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7312607" y="527683"/>
            <a:ext cx="10728623" cy="1116334"/>
          </a:xfrm>
          <a:prstGeom prst="rect">
            <a:avLst/>
          </a:prstGeom>
        </p:spPr>
        <p:txBody>
          <a:bodyPr lIns="0" tIns="0" rIns="0" bIns="0" rtlCol="0" anchor="t">
            <a:spAutoFit/>
          </a:bodyPr>
          <a:lstStyle/>
          <a:p>
            <a:pPr algn="ctr">
              <a:lnSpc>
                <a:spcPts val="8505"/>
              </a:lnSpc>
            </a:pPr>
            <a:r>
              <a:rPr lang="en-US" sz="8100">
                <a:solidFill>
                  <a:srgbClr val="FFFFFF"/>
                </a:solidFill>
                <a:latin typeface="DM Sans"/>
                <a:ea typeface="DM Sans"/>
                <a:cs typeface="DM Sans"/>
                <a:sym typeface="DM Sans"/>
              </a:rPr>
              <a:t>Contact Information</a:t>
            </a:r>
          </a:p>
        </p:txBody>
      </p:sp>
      <p:sp>
        <p:nvSpPr>
          <p:cNvPr id="4" name="TextBox 4"/>
          <p:cNvSpPr txBox="1"/>
          <p:nvPr/>
        </p:nvSpPr>
        <p:spPr>
          <a:xfrm>
            <a:off x="8565409" y="1814379"/>
            <a:ext cx="8223017" cy="2500685"/>
          </a:xfrm>
          <a:prstGeom prst="rect">
            <a:avLst/>
          </a:prstGeom>
        </p:spPr>
        <p:txBody>
          <a:bodyPr wrap="square" lIns="0" tIns="0" rIns="0" bIns="0" rtlCol="0" anchor="t">
            <a:spAutoFit/>
          </a:bodyPr>
          <a:lstStyle/>
          <a:p>
            <a:pPr algn="ctr">
              <a:lnSpc>
                <a:spcPts val="3919"/>
              </a:lnSpc>
            </a:pPr>
            <a:r>
              <a:rPr lang="en-US" sz="3400" dirty="0">
                <a:solidFill>
                  <a:srgbClr val="FFFFFF"/>
                </a:solidFill>
                <a:latin typeface="DM Sans"/>
                <a:ea typeface="DM Sans"/>
                <a:cs typeface="DM Sans"/>
                <a:sym typeface="DM Sans"/>
              </a:rPr>
              <a:t>Kyle P. Atkins, Ed.S., NRP, FACHDM</a:t>
            </a:r>
          </a:p>
          <a:p>
            <a:pPr algn="ctr">
              <a:lnSpc>
                <a:spcPts val="3919"/>
              </a:lnSpc>
            </a:pPr>
            <a:r>
              <a:rPr lang="en-US" sz="3400" dirty="0" err="1">
                <a:solidFill>
                  <a:srgbClr val="FFFFFF"/>
                </a:solidFill>
                <a:latin typeface="DM Sans"/>
                <a:ea typeface="DM Sans"/>
                <a:cs typeface="DM Sans"/>
                <a:sym typeface="DM Sans"/>
              </a:rPr>
              <a:t>katkins@veritastech.io</a:t>
            </a:r>
            <a:endParaRPr lang="en-US" sz="3400" dirty="0">
              <a:solidFill>
                <a:srgbClr val="FFFFFF"/>
              </a:solidFill>
              <a:latin typeface="DM Sans"/>
              <a:ea typeface="DM Sans"/>
              <a:cs typeface="DM Sans"/>
              <a:sym typeface="DM Sans"/>
            </a:endParaRPr>
          </a:p>
          <a:p>
            <a:pPr algn="ctr">
              <a:lnSpc>
                <a:spcPts val="3919"/>
              </a:lnSpc>
            </a:pPr>
            <a:r>
              <a:rPr lang="en-US" sz="3400" dirty="0">
                <a:solidFill>
                  <a:srgbClr val="FFFFFF"/>
                </a:solidFill>
                <a:latin typeface="DM Sans"/>
                <a:ea typeface="DM Sans"/>
                <a:cs typeface="DM Sans"/>
                <a:sym typeface="DM Sans"/>
              </a:rPr>
              <a:t>https://</a:t>
            </a:r>
            <a:r>
              <a:rPr lang="en-US" sz="3400" dirty="0" err="1">
                <a:solidFill>
                  <a:srgbClr val="FFFFFF"/>
                </a:solidFill>
                <a:latin typeface="DM Sans"/>
                <a:ea typeface="DM Sans"/>
                <a:cs typeface="DM Sans"/>
                <a:sym typeface="DM Sans"/>
              </a:rPr>
              <a:t>www.linkedin.com</a:t>
            </a:r>
            <a:r>
              <a:rPr lang="en-US" sz="3400" dirty="0">
                <a:solidFill>
                  <a:srgbClr val="FFFFFF"/>
                </a:solidFill>
                <a:latin typeface="DM Sans"/>
                <a:ea typeface="DM Sans"/>
                <a:cs typeface="DM Sans"/>
                <a:sym typeface="DM Sans"/>
              </a:rPr>
              <a:t>/in/ka7735/</a:t>
            </a:r>
          </a:p>
          <a:p>
            <a:pPr algn="ctr">
              <a:lnSpc>
                <a:spcPts val="3919"/>
              </a:lnSpc>
            </a:pPr>
            <a:endParaRPr lang="en-US" sz="3400" dirty="0">
              <a:solidFill>
                <a:srgbClr val="FFFFFF"/>
              </a:solidFill>
              <a:latin typeface="DM Sans"/>
              <a:ea typeface="DM Sans"/>
              <a:cs typeface="DM Sans"/>
              <a:sym typeface="DM Sans"/>
            </a:endParaRPr>
          </a:p>
          <a:p>
            <a:pPr algn="ctr">
              <a:lnSpc>
                <a:spcPts val="3919"/>
              </a:lnSpc>
            </a:pPr>
            <a:r>
              <a:rPr lang="en-US" sz="3400" dirty="0" err="1">
                <a:solidFill>
                  <a:srgbClr val="FFFFFF"/>
                </a:solidFill>
                <a:latin typeface="DM Sans"/>
                <a:ea typeface="DM Sans"/>
                <a:cs typeface="DM Sans"/>
                <a:sym typeface="DM Sans"/>
              </a:rPr>
              <a:t>kyle.veritastech.io</a:t>
            </a:r>
            <a:endParaRPr lang="en-US" sz="3400" dirty="0">
              <a:solidFill>
                <a:srgbClr val="FFFFFF"/>
              </a:solidFill>
              <a:latin typeface="DM Sans"/>
              <a:ea typeface="DM Sans"/>
              <a:cs typeface="DM Sans"/>
              <a:sym typeface="DM Sans"/>
            </a:endParaRPr>
          </a:p>
        </p:txBody>
      </p:sp>
      <p:pic>
        <p:nvPicPr>
          <p:cNvPr id="5" name="Picture 5"/>
          <p:cNvPicPr>
            <a:picLocks noChangeAspect="1"/>
          </p:cNvPicPr>
          <p:nvPr/>
        </p:nvPicPr>
        <p:blipFill>
          <a:blip r:embed="rId4"/>
          <a:stretch>
            <a:fillRect/>
          </a:stretch>
        </p:blipFill>
        <p:spPr>
          <a:xfrm>
            <a:off x="9873233" y="5281180"/>
            <a:ext cx="4896126" cy="4896126"/>
          </a:xfrm>
          <a:prstGeom prst="rect">
            <a:avLst/>
          </a:prstGeom>
        </p:spPr>
      </p:pic>
      <p:sp>
        <p:nvSpPr>
          <p:cNvPr id="6" name="TextBox 6"/>
          <p:cNvSpPr txBox="1"/>
          <p:nvPr/>
        </p:nvSpPr>
        <p:spPr>
          <a:xfrm>
            <a:off x="7312607" y="4491288"/>
            <a:ext cx="10728623" cy="874214"/>
          </a:xfrm>
          <a:prstGeom prst="rect">
            <a:avLst/>
          </a:prstGeom>
        </p:spPr>
        <p:txBody>
          <a:bodyPr wrap="square" lIns="0" tIns="0" rIns="0" bIns="0" rtlCol="0" anchor="t">
            <a:spAutoFit/>
          </a:bodyPr>
          <a:lstStyle/>
          <a:p>
            <a:pPr algn="ctr">
              <a:lnSpc>
                <a:spcPts val="7279"/>
              </a:lnSpc>
            </a:pPr>
            <a:r>
              <a:rPr lang="en-US" sz="5199" b="1" dirty="0">
                <a:solidFill>
                  <a:srgbClr val="FFFFFF"/>
                </a:solidFill>
                <a:latin typeface="Canva Sans Bold"/>
                <a:ea typeface="Canva Sans Bold"/>
                <a:cs typeface="Canva Sans Bold"/>
                <a:sym typeface="Canva Sans Bold"/>
              </a:rPr>
              <a:t>Scan for Presentation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5605</Words>
  <Application>Microsoft Macintosh PowerPoint</Application>
  <PresentationFormat>Custom</PresentationFormat>
  <Paragraphs>456</Paragraphs>
  <Slides>17</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DM Sans</vt:lpstr>
      <vt:lpstr>Calibri</vt:lpstr>
      <vt:lpstr>DM Sans Bold</vt:lpstr>
      <vt:lpstr>Canva Sans Bold</vt:lpstr>
      <vt:lpstr>Arbutus Slab</vt:lpstr>
      <vt:lpstr>Arial</vt:lpstr>
      <vt:lpstr>Poppins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Artificial Intelligence Seminar Slides</dc:title>
  <cp:lastModifiedBy>Kyle Atkins</cp:lastModifiedBy>
  <cp:revision>2</cp:revision>
  <dcterms:created xsi:type="dcterms:W3CDTF">2006-08-16T00:00:00Z</dcterms:created>
  <dcterms:modified xsi:type="dcterms:W3CDTF">2025-09-08T05:25:51Z</dcterms:modified>
  <dc:identifier>DAGyVoL_TUE</dc:identifier>
</cp:coreProperties>
</file>